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ba74e03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8ba74e03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bbb3d9f6b_1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28bbb3d9f6b_1_2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was joking once: 90% bioinformatics problem is determining a cutoff</a:t>
            </a:r>
            <a:endParaRPr/>
          </a:p>
        </p:txBody>
      </p:sp>
      <p:sp>
        <p:nvSpPr>
          <p:cNvPr id="219" name="Google Shape;219;g28bbb3d9f6b_1_2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bbb3d9f6b_1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8bbb3d9f6b_1_2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Different cells are sequenced to different depth. We need to do some normalization before any downstream analysis.  For bulk-RNAseq, count per million, transcript per million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
              <a:t>RPKM nornmalize to lib size first then gene length.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TPM normalize to gene length first and then to the total lib size. In other words, </a:t>
            </a:r>
            <a:r>
              <a:rPr b="0" i="0" lang="en" sz="1200">
                <a:solidFill>
                  <a:schemeClr val="dk1"/>
                </a:solidFill>
                <a:latin typeface="Calibri"/>
                <a:ea typeface="Calibri"/>
                <a:cs typeface="Calibri"/>
                <a:sym typeface="Calibri"/>
              </a:rPr>
              <a:t>Transcripts per million (TPM) is a measurement of the proportion of transcripts in your pool of RNA and is considered more comparable across samples.</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In the paper, they showed tjhat different groups of genes cannot be normalized by the same constant factor, representing an intrinsic challenge for scaling-factor-based normalization schemes.</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scTransfrom uses regularized negative binomial regression to model the data and shows better performance. they calculate the Pearson residuals of this model, representing a variance-stabilization transformation that removes the inherent dependence between a gene’s average expression and cell-to-cell variation.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lang="en"/>
              <a:t>scTransform can be time and memory consuming for large dataset. </a:t>
            </a:r>
            <a:endParaRPr/>
          </a:p>
        </p:txBody>
      </p:sp>
      <p:sp>
        <p:nvSpPr>
          <p:cNvPr id="229" name="Google Shape;229;g28bbb3d9f6b_1_2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bbb3d9f6b_1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28bbb3d9f6b_1_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28bbb3d9f6b_1_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8bbb3d9f6b_1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28bbb3d9f6b_1_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When you have two genes and multiple cells, you can plot them in two dimension. When you have 3 genes, you can plot them in a three D. when you have thousand of genes, you will need to do dimension reduction in order to plot them on a 2D space.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
              <a:t>PCA, principal component analysis is a key technology for dimension reduction. One key feature is that it is linear so the distance between the points means something. In this </a:t>
            </a:r>
            <a:r>
              <a:rPr lang="en" sz="1200">
                <a:solidFill>
                  <a:schemeClr val="dk1"/>
                </a:solidFill>
                <a:latin typeface="Calibri"/>
                <a:ea typeface="Calibri"/>
                <a:cs typeface="Calibri"/>
                <a:sym typeface="Calibri"/>
              </a:rPr>
              <a:t>peripheral blood mononuclear cells </a:t>
            </a:r>
            <a:endParaRPr/>
          </a:p>
          <a:p>
            <a:pPr indent="0" lvl="0" marL="0" rtl="0" algn="l">
              <a:spcBef>
                <a:spcPts val="0"/>
              </a:spcBef>
              <a:spcAft>
                <a:spcPts val="0"/>
              </a:spcAft>
              <a:buNone/>
            </a:pPr>
            <a:r>
              <a:rPr lang="en"/>
              <a:t>Dataset, we can see the cell types can be somehow distinguished in the PCA space.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PCA is great, but only if the first two components capture the most variance, you can easily separate different cell types. For subtle differences, the first two components can not easily see them.</a:t>
            </a:r>
            <a:endParaRPr/>
          </a:p>
          <a:p>
            <a:pPr indent="0" lvl="0" marL="0" rtl="0" algn="l">
              <a:spcBef>
                <a:spcPts val="0"/>
              </a:spcBef>
              <a:spcAft>
                <a:spcPts val="0"/>
              </a:spcAft>
              <a:buNone/>
            </a:pPr>
            <a:r>
              <a:rPr lang="en"/>
              <a:t>Of course you may find the difference by plotting PC3 vs PC4 but that defeats the purpose of only showing one graph and grasp the whole structure of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UMAP is a non-linear projection of high-dimension data to low dimensions. And you see how nicely it serrates the different clusters.</a:t>
            </a:r>
            <a:endParaRPr/>
          </a:p>
          <a:p>
            <a:pPr indent="0" lvl="0" marL="0" rtl="0" algn="l">
              <a:spcBef>
                <a:spcPts val="0"/>
              </a:spcBef>
              <a:spcAft>
                <a:spcPts val="0"/>
              </a:spcAft>
              <a:buNone/>
            </a:pPr>
            <a:r>
              <a:rPr lang="en"/>
              <a:t>But do not overly interpret UMAP, it is merely a way to visualize the data. And tweaking parameters will give you drastically different looking of the UMAP plot.</a:t>
            </a:r>
            <a:endParaRPr/>
          </a:p>
          <a:p>
            <a:pPr indent="0" lvl="0" marL="0" rtl="0" algn="l">
              <a:spcBef>
                <a:spcPts val="0"/>
              </a:spcBef>
              <a:spcAft>
                <a:spcPts val="0"/>
              </a:spcAft>
              <a:buNone/>
            </a:pPr>
            <a:r>
              <a:rPr lang="en"/>
              <a:t>The distance does not mean much. You can not say B cell is further to CD4+ cells than NK cells, so B cells is more different to CD4+ cells than NK cells.</a:t>
            </a:r>
            <a:endParaRPr/>
          </a:p>
        </p:txBody>
      </p:sp>
      <p:sp>
        <p:nvSpPr>
          <p:cNvPr id="243" name="Google Shape;243;g28bbb3d9f6b_1_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8bbb3d9f6b_1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8bbb3d9f6b_1_2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Lior argued that TSNE or UMAP are useless as his group showed that you can make the UMAP look like any animal if you want. However, I do think TSNE and UMAP gives a way to visualize your single-cell data. Just be careful when you interpret the data. At a high level, both UMAP and TSNE are trying to project the high-dimension data into low dimensions and tries to maintain the global structure of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not need to understand the underlying math but do understand the pros and cons of different methods. I would highly recommend the Statquest Youtube Channel by Josh Starmer to understand TSNE, UMAP and many other machine learning concepts. You will love his videos. </a:t>
            </a:r>
            <a:endParaRPr/>
          </a:p>
        </p:txBody>
      </p:sp>
      <p:sp>
        <p:nvSpPr>
          <p:cNvPr id="252" name="Google Shape;252;g28bbb3d9f6b_1_2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bbb3d9f6b_1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28bbb3d9f6b_1_2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Raw count matrix🡪 Run PCA, use the top 50 components for clustering. One can use K-means or hierarchical clustering.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most popular or better performed method is to  build a k-nearest neighbor graph in the PCA space and a community detection algorithm is used to define clusters.</a:t>
            </a:r>
            <a:endParaRPr/>
          </a:p>
          <a:p>
            <a:pPr indent="0" lvl="0" marL="0" rtl="0" algn="l">
              <a:spcBef>
                <a:spcPts val="0"/>
              </a:spcBef>
              <a:spcAft>
                <a:spcPts val="0"/>
              </a:spcAft>
              <a:buNone/>
            </a:pPr>
            <a:r>
              <a:rPr lang="en"/>
              <a:t>The clustering algorithm has many parameters to tune. KNN- you can specify different K. if you specify a small k, you get more clusters, if you Specify bigger resolution, you get more clusters too.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can always sub-cluster the cells and get more clusters.  Theoretically, each cell can be its own cluster right. How similar you want the cells to be within the same cluster.</a:t>
            </a:r>
            <a:endParaRPr/>
          </a:p>
          <a:p>
            <a:pPr indent="0" lvl="0" marL="0" rtl="0" algn="l">
              <a:spcBef>
                <a:spcPts val="0"/>
              </a:spcBef>
              <a:spcAft>
                <a:spcPts val="0"/>
              </a:spcAft>
              <a:buNone/>
            </a:pPr>
            <a:r>
              <a:rPr lang="en"/>
              <a:t>The function of the mathematically identified clusters need to be interpreted in the context of biology knowledge.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other words, finding the clusters is math, interpreting the clusters is an art.</a:t>
            </a:r>
            <a:endParaRPr/>
          </a:p>
        </p:txBody>
      </p:sp>
      <p:sp>
        <p:nvSpPr>
          <p:cNvPr id="263" name="Google Shape;263;g28bbb3d9f6b_1_2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8bbb3d9f6b_1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8bbb3d9f6b_1_2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There are methods to evaluate the cluster stability. Scran uses bootstrapping.</a:t>
            </a:r>
            <a:endParaRPr/>
          </a:p>
          <a:p>
            <a:pPr indent="0" lvl="0" marL="0" rtl="0" algn="l">
              <a:spcBef>
                <a:spcPts val="0"/>
              </a:spcBef>
              <a:spcAft>
                <a:spcPts val="0"/>
              </a:spcAft>
              <a:buNone/>
            </a:pPr>
            <a:r>
              <a:rPr lang="en"/>
              <a:t>I have a similar method, instead of using boostraping, I use sub-sampling. The idea is similar, if I sub-sample 80% of the cells and re-do the clustering, the cells in the stable clusters tend to stay within the same clusters.</a:t>
            </a:r>
            <a:endParaRPr/>
          </a:p>
        </p:txBody>
      </p:sp>
      <p:sp>
        <p:nvSpPr>
          <p:cNvPr id="272" name="Google Shape;272;g28bbb3d9f6b_1_2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8bbb3d9f6b_1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8bbb3d9f6b_1_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"Double-dipping" - generating a hypothesis based on your data, and then testing the hypothesis on that same data - is dangerous. To see this, let's take data with no signal at all ... </a:t>
            </a:r>
            <a:endParaRPr/>
          </a:p>
          <a:p>
            <a:pPr indent="0" lvl="0" marL="0" rtl="0" algn="l">
              <a:spcBef>
                <a:spcPts val="0"/>
              </a:spcBef>
              <a:spcAft>
                <a:spcPts val="0"/>
              </a:spcAft>
              <a:buNone/>
            </a:pPr>
            <a:r>
              <a:rPr lang="en"/>
              <a:t>This is relevant in the marker gene identification problem, because we first cluster the cells into different clusters and then calculate the differences for each gene between clusters. We always get tiny p values.</a:t>
            </a:r>
            <a:endParaRPr/>
          </a:p>
        </p:txBody>
      </p:sp>
      <p:sp>
        <p:nvSpPr>
          <p:cNvPr id="283" name="Google Shape;283;g28bbb3d9f6b_1_3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8bbb3d9f6b_1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8bbb3d9f6b_1_3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addition to the double dipping problem, large number of cells in each cluster can be a problem for p-values.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one has a lot of samples, the p-value can be tiny , but the effect size can be very small. This is the same when you compare two group of samples by t-test/wilcox rank sum test or calculate a p-value for the correlation.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let’s emphasize less on the small p-values, but I know we are all duped by p-values. </a:t>
            </a:r>
            <a:endParaRPr/>
          </a:p>
          <a:p>
            <a:pPr indent="0" lvl="0" marL="0" rtl="0" algn="l">
              <a:spcBef>
                <a:spcPts val="0"/>
              </a:spcBef>
              <a:spcAft>
                <a:spcPts val="0"/>
              </a:spcAft>
              <a:buNone/>
            </a:pPr>
            <a:r>
              <a:rPr lang="en"/>
              <a:t>The other way is to use cohen’s D to measure the effect size. These two genes can have tiny p-values but the effect size is bigger for gene 1 than gene 2. In other words, take the logFC change into account as well.</a:t>
            </a:r>
            <a:endParaRPr/>
          </a:p>
        </p:txBody>
      </p:sp>
      <p:sp>
        <p:nvSpPr>
          <p:cNvPr id="294" name="Google Shape;294;g28bbb3d9f6b_1_3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bbb3d9f6b_1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8bbb3d9f6b_1_3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0" i="0" lang="en" sz="1200">
                <a:solidFill>
                  <a:schemeClr val="dk1"/>
                </a:solidFill>
                <a:latin typeface="Calibri"/>
                <a:ea typeface="Calibri"/>
                <a:cs typeface="Calibri"/>
                <a:sym typeface="Calibri"/>
              </a:rPr>
              <a:t>SingleR  compute the Spearman correlation between its expression profile and that of each reference sample, The label with the highest score is used as the prediction. It is simple to use and worked well </a:t>
            </a:r>
            <a:endParaRPr/>
          </a:p>
          <a:p>
            <a:pPr indent="0" lvl="0" marL="0" rtl="0" algn="l">
              <a:spcBef>
                <a:spcPts val="0"/>
              </a:spcBef>
              <a:spcAft>
                <a:spcPts val="0"/>
              </a:spcAft>
              <a:buNone/>
            </a:pPr>
            <a:r>
              <a:rPr lang="en"/>
              <a:t>Relies on good reference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matter what methods used, the immunologist will manually refine the labels. </a:t>
            </a:r>
            <a:endParaRPr/>
          </a:p>
        </p:txBody>
      </p:sp>
      <p:sp>
        <p:nvSpPr>
          <p:cNvPr id="304" name="Google Shape;304;g28bbb3d9f6b_1_3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bbb3d9f6b_1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28bbb3d9f6b_1_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There are many single cell platforms and one of the most popular ones was the droplet based technology which is commercially available from 10x genomics.</a:t>
            </a:r>
            <a:endParaRPr/>
          </a:p>
          <a:p>
            <a:pPr indent="0" lvl="0" marL="0" rtl="0" algn="l">
              <a:spcBef>
                <a:spcPts val="0"/>
              </a:spcBef>
              <a:spcAft>
                <a:spcPts val="0"/>
              </a:spcAft>
              <a:buNone/>
            </a:pPr>
            <a:r>
              <a:rPr lang="en"/>
              <a:t>You can buy Barcoded gel beads from the company, every bead has a unique barcode sequence.</a:t>
            </a:r>
            <a:endParaRPr/>
          </a:p>
          <a:p>
            <a:pPr indent="0" lvl="0" marL="0" rtl="0" algn="l">
              <a:spcBef>
                <a:spcPts val="0"/>
              </a:spcBef>
              <a:spcAft>
                <a:spcPts val="0"/>
              </a:spcAft>
              <a:buNone/>
            </a:pPr>
            <a:r>
              <a:rPr lang="en"/>
              <a:t>You then prepare single-cell or nuceli suspension, and then run them through the 10x machine, at a right speed, a single gel bead will be associated with a single cell within a single oil droplet.</a:t>
            </a:r>
            <a:endParaRPr/>
          </a:p>
          <a:p>
            <a:pPr indent="0" lvl="0" marL="0" rtl="0" algn="l">
              <a:spcBef>
                <a:spcPts val="0"/>
              </a:spcBef>
              <a:spcAft>
                <a:spcPts val="0"/>
              </a:spcAft>
              <a:buNone/>
            </a:pPr>
            <a:r>
              <a:rPr lang="en"/>
              <a:t>The RT reaction occurs within the oil droplet and each mRNA from the same droplet is tagged with the same barcode. We can then later computationally group the transcripts to the same cells after we get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Load 10,000 cells per lane</a:t>
            </a:r>
            <a:endParaRPr/>
          </a:p>
        </p:txBody>
      </p:sp>
      <p:sp>
        <p:nvSpPr>
          <p:cNvPr id="138" name="Google Shape;138;g28bbb3d9f6b_1_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8bbb3d9f6b_1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28bbb3d9f6b_1_3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Sampling errors. </a:t>
            </a:r>
            <a:endParaRPr/>
          </a:p>
          <a:p>
            <a:pPr indent="0" lvl="0" marL="0" rtl="0" algn="l">
              <a:spcBef>
                <a:spcPts val="0"/>
              </a:spcBef>
              <a:spcAft>
                <a:spcPts val="0"/>
              </a:spcAft>
              <a:buNone/>
            </a:pPr>
            <a:r>
              <a:rPr lang="en"/>
              <a:t>Tumors,</a:t>
            </a:r>
            <a:endParaRPr/>
          </a:p>
          <a:p>
            <a:pPr indent="0" lvl="0" marL="0" rtl="0" algn="l">
              <a:spcBef>
                <a:spcPts val="0"/>
              </a:spcBef>
              <a:spcAft>
                <a:spcPts val="0"/>
              </a:spcAft>
              <a:buNone/>
            </a:pPr>
            <a:r>
              <a:rPr lang="en"/>
              <a:t>It maybe reasonable for PBMCs</a:t>
            </a:r>
            <a:endParaRPr/>
          </a:p>
        </p:txBody>
      </p:sp>
      <p:sp>
        <p:nvSpPr>
          <p:cNvPr id="315" name="Google Shape;315;g28bbb3d9f6b_1_3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8bbb3d9f6b_1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8bbb3d9f6b_1_3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Mixed linear model directly model the counts within the same patient and across groups performed well, but very computation intensive. Pseduo-bulk gives comparable results and runs much faster.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cluster, you aggregate or sum up the counts for each sample and you get a psedudo-bulk for each cluster for each sample. One can then use DESeq2 or EdgeR that were developed for bulk RNAseq to carry out differential </a:t>
            </a:r>
            <a:endParaRPr/>
          </a:p>
          <a:p>
            <a:pPr indent="0" lvl="0" marL="0" rtl="0" algn="l">
              <a:spcBef>
                <a:spcPts val="0"/>
              </a:spcBef>
              <a:spcAft>
                <a:spcPts val="0"/>
              </a:spcAft>
              <a:buNone/>
            </a:pPr>
            <a:r>
              <a:rPr lang="en"/>
              <a:t>Expression analysis.</a:t>
            </a:r>
            <a:endParaRPr/>
          </a:p>
        </p:txBody>
      </p:sp>
      <p:sp>
        <p:nvSpPr>
          <p:cNvPr id="325" name="Google Shape;325;g28bbb3d9f6b_1_3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8bbb3d9f6b_1_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8bbb3d9f6b_1_3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Both Muscat and Scran Bioconductor package have functions to do psedobulk analysis.</a:t>
            </a:r>
            <a:endParaRPr/>
          </a:p>
          <a:p>
            <a:pPr indent="0" lvl="0" marL="0" rtl="0" algn="l">
              <a:spcBef>
                <a:spcPts val="0"/>
              </a:spcBef>
              <a:spcAft>
                <a:spcPts val="0"/>
              </a:spcAft>
              <a:buNone/>
            </a:pPr>
            <a:r>
              <a:rPr lang="en"/>
              <a:t>Always plot the raw gene expression to check if the results make sense or not. This is a controlled experiment in which you see very nice differences for those genes.</a:t>
            </a:r>
            <a:endParaRPr/>
          </a:p>
          <a:p>
            <a:pPr indent="0" lvl="0" marL="0" rtl="0" algn="l">
              <a:spcBef>
                <a:spcPts val="0"/>
              </a:spcBef>
              <a:spcAft>
                <a:spcPts val="0"/>
              </a:spcAft>
              <a:buNone/>
            </a:pPr>
            <a:r>
              <a:rPr lang="en"/>
              <a:t>In a more heterogenous experiment where you look for responder vs non-responder for immunotherapy, the results will not be that clean.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only show two violin plot in a paper and treat each cell as a replicate, you are likely to see a tiny p-value but then the heterogeneity within the group is masked. </a:t>
            </a:r>
            <a:endParaRPr/>
          </a:p>
          <a:p>
            <a:pPr indent="0" lvl="0" marL="0" rtl="0" algn="l">
              <a:spcBef>
                <a:spcPts val="0"/>
              </a:spcBef>
              <a:spcAft>
                <a:spcPts val="0"/>
              </a:spcAft>
              <a:buNone/>
            </a:pPr>
            <a:r>
              <a:rPr lang="en"/>
              <a:t>The difference could be well contributed by a single sample.</a:t>
            </a:r>
            <a:endParaRPr/>
          </a:p>
        </p:txBody>
      </p:sp>
      <p:sp>
        <p:nvSpPr>
          <p:cNvPr id="333" name="Google Shape;333;g28bbb3d9f6b_1_3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8bbb3d9f6b_1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8bbb3d9f6b_1_4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Of course, there are other resources that I need to mention.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Single-cell ATACseq</a:t>
            </a:r>
            <a:endParaRPr/>
          </a:p>
        </p:txBody>
      </p:sp>
      <p:sp>
        <p:nvSpPr>
          <p:cNvPr id="341" name="Google Shape;341;g28bbb3d9f6b_1_4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cb0a4a58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cb0a4a58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bbb3d9f6b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8bbb3d9f6b_1_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This is the final look of the sequencing library for scRNAseq data. P5 and P7 are illumina sequencing adaptors. </a:t>
            </a:r>
            <a:endParaRPr/>
          </a:p>
          <a:p>
            <a:pPr indent="0" lvl="0" marL="0" rtl="0" algn="l">
              <a:spcBef>
                <a:spcPts val="0"/>
              </a:spcBef>
              <a:spcAft>
                <a:spcPts val="0"/>
              </a:spcAft>
              <a:buNone/>
            </a:pPr>
            <a:r>
              <a:rPr lang="en"/>
              <a:t>R1 read or forward reads are comprised of a 16 BP cell barcode and a 10 bp or 12 bp UMI. The UMI is added to each mRNA molecule and can be used to de-duplicate the reads after PCR.</a:t>
            </a:r>
            <a:endParaRPr/>
          </a:p>
          <a:p>
            <a:pPr indent="0" lvl="0" marL="0" marR="0" rtl="0" algn="l">
              <a:lnSpc>
                <a:spcPct val="100000"/>
              </a:lnSpc>
              <a:spcBef>
                <a:spcPts val="0"/>
              </a:spcBef>
              <a:spcAft>
                <a:spcPts val="0"/>
              </a:spcAft>
              <a:buClr>
                <a:schemeClr val="dk1"/>
              </a:buClr>
              <a:buSzPts val="1200"/>
              <a:buFont typeface="Calibri"/>
              <a:buNone/>
            </a:pPr>
            <a:r>
              <a:rPr lang="en"/>
              <a:t>R2 reads contain the genomics information plus a 8bp sample index. Load 10,000 cells per lane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 name="Google Shape;145;g28bbb3d9f6b_1_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bbb3d9f6b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28bbb3d9f6b_1_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Other methods in addition to the droplet based are being developed.  </a:t>
            </a:r>
            <a:endParaRPr/>
          </a:p>
          <a:p>
            <a:pPr indent="0" lvl="0" marL="0" rtl="0" algn="l">
              <a:spcBef>
                <a:spcPts val="0"/>
              </a:spcBef>
              <a:spcAft>
                <a:spcPts val="0"/>
              </a:spcAft>
              <a:buNone/>
            </a:pPr>
            <a:r>
              <a:rPr lang="en"/>
              <a:t>There is the Plate based method in which the cells are sorted into a single well on a plate. SMART-seq is non-UMI based, but it sequence full length mRNA and usually have much deeper sequencing with fewer cells than 10x.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Split and pool strategy. The cells are split into different plates and added first round of barcode, then the cells are pooled and split into different plates where a second round of barcode are added.</a:t>
            </a:r>
            <a:endParaRPr/>
          </a:p>
          <a:p>
            <a:pPr indent="0" lvl="0" marL="0" rtl="0" algn="l">
              <a:spcBef>
                <a:spcPts val="0"/>
              </a:spcBef>
              <a:spcAft>
                <a:spcPts val="0"/>
              </a:spcAft>
              <a:buNone/>
            </a:pPr>
            <a:r>
              <a:rPr lang="en"/>
              <a:t>Every cell undergoes a distinct path as marked by the barcode added at each step. After sequencing, the unique sequences of the barcode can be used to group the transcripts from the same cell.</a:t>
            </a:r>
            <a:endParaRPr/>
          </a:p>
          <a:p>
            <a:pPr indent="0" lvl="0" marL="0" rtl="0" algn="l">
              <a:spcBef>
                <a:spcPts val="0"/>
              </a:spcBef>
              <a:spcAft>
                <a:spcPts val="0"/>
              </a:spcAft>
              <a:buNone/>
            </a:pPr>
            <a:r>
              <a:rPr lang="en"/>
              <a:t>You need a lot of cells to start with because each round can lose some cells. This platform is available from  a company called parse bioscience  </a:t>
            </a:r>
            <a:endParaRPr/>
          </a:p>
        </p:txBody>
      </p:sp>
      <p:sp>
        <p:nvSpPr>
          <p:cNvPr id="156" name="Google Shape;156;g28bbb3d9f6b_1_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bbb3d9f6b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8bbb3d9f6b_1_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available technologies are increasing exponentially in terms of throughput. The earliest single cell sequencing can be traced back to 2009. many other technologies were developed after that including the ones I shared before.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Single-cell genomics is a fast-forwarding field, best practice for analyzing the data also changes with new single-cell papers/tools come out almost every week.</a:t>
            </a:r>
            <a:endParaRPr/>
          </a:p>
        </p:txBody>
      </p:sp>
      <p:sp>
        <p:nvSpPr>
          <p:cNvPr id="170" name="Google Shape;170;g28bbb3d9f6b_1_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bbb3d9f6b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8bbb3d9f6b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Let me walk you through a typical scRNAseq analysis.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Get the raw fastq data off the sequencers, align the data to the transcriptome and get a gene x cell count matrix. Then, you carry out quality control to filter out bad quality cells, normalize the data to its library size.</a:t>
            </a:r>
            <a:endParaRPr/>
          </a:p>
          <a:p>
            <a:pPr indent="0" lvl="0" marL="0" rtl="0" algn="l">
              <a:spcBef>
                <a:spcPts val="0"/>
              </a:spcBef>
              <a:spcAft>
                <a:spcPts val="0"/>
              </a:spcAft>
              <a:buClr>
                <a:schemeClr val="dk1"/>
              </a:buClr>
              <a:buSzPts val="1200"/>
              <a:buFont typeface="Calibri"/>
              <a:buNone/>
            </a:pPr>
            <a:r>
              <a:rPr lang="en"/>
              <a:t>Select the most variable features because not every gene is informative and visualize in low dimension with a PCA/TSNE or UMAP.  Then you perform unsupervised clustering to define cell types or cell states.</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You can then carry out differential gene expression among clusters to find marker genes and perform cluster annotation. If you have a case-control experiment, you can carry out differential expression or differential abundance analysis between groups. Lastly, you can do trajectory inference to study the transition of cell states along the pseudo-time. I will dive into each step in my following talk.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bbb3d9f6b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28bbb3d9f6b_1_1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First, read alignment and quantification.</a:t>
            </a:r>
            <a:endParaRPr/>
          </a:p>
          <a:p>
            <a:pPr indent="0" lvl="0" marL="0" rtl="0" algn="l">
              <a:spcBef>
                <a:spcPts val="0"/>
              </a:spcBef>
              <a:spcAft>
                <a:spcPts val="0"/>
              </a:spcAft>
              <a:buNone/>
            </a:pPr>
            <a:r>
              <a:rPr lang="en"/>
              <a:t>The fastqs need to be aligned to a transcriptome.  Cellranger is the 10x genomics solution, it uses STAR to align the reads internally.  One of the alternative is STARsolo developed by Alex in Cold sprint Harbor who developed STAR too. It is much faster than cellranger and gives almost identical results as cellranger.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also the so called alignment free tool such as salmon and Kallisto for bulk-RNAseq. They are much faster because they are not aligning the reads to the transcriptome base by base rather it is only checking whether the reads is compatible with a given transcript model.  Both have evolved to quantify single-cell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Remember, sequencing can have errors, all those tools do some sort of barcode correction using a white list based on hamming distances. </a:t>
            </a:r>
            <a:endParaRPr/>
          </a:p>
        </p:txBody>
      </p:sp>
      <p:sp>
        <p:nvSpPr>
          <p:cNvPr id="195" name="Google Shape;195;g28bbb3d9f6b_1_1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bbb3d9f6b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8bbb3d9f6b_1_1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end results you get from the quantification is a gene by cell count matrix. The rows are genes and columns are cells. The single-cell count matrix is sparse meaning there are many 0s in it.</a:t>
            </a:r>
            <a:endParaRPr/>
          </a:p>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While the proportion of zeros in bulk RNA-seq data is usually 10–40%  that proportion can be as high as 90% in scRNA-seq data.</a:t>
            </a:r>
            <a:endParaRPr/>
          </a:p>
          <a:p>
            <a:pPr indent="0" lvl="0" marL="0" marR="0" rtl="0" algn="l">
              <a:lnSpc>
                <a:spcPct val="100000"/>
              </a:lnSpc>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
              <a:t>Why is it a challenge?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imputation, and binarization </a:t>
            </a:r>
            <a:endParaRPr/>
          </a:p>
          <a:p>
            <a:pPr indent="0" lvl="0" marL="0" rtl="0" algn="l">
              <a:spcBef>
                <a:spcPts val="0"/>
              </a:spcBef>
              <a:spcAft>
                <a:spcPts val="0"/>
              </a:spcAft>
              <a:buNone/>
            </a:pPr>
            <a:r>
              <a:t/>
            </a:r>
            <a:endParaRPr/>
          </a:p>
        </p:txBody>
      </p:sp>
      <p:sp>
        <p:nvSpPr>
          <p:cNvPr id="203" name="Google Shape;203;g28bbb3d9f6b_1_1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bbb3d9f6b_1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28bbb3d9f6b_1_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After you get the count matrix, we need to carry out quality control to remove bad quality cells.  Number of genes detected in each cell (200), total number of UMI counts in each cell.</a:t>
            </a:r>
            <a:endParaRPr/>
          </a:p>
          <a:p>
            <a:pPr indent="0" lvl="0" marL="0" rtl="0" algn="l">
              <a:spcBef>
                <a:spcPts val="0"/>
              </a:spcBef>
              <a:spcAft>
                <a:spcPts val="0"/>
              </a:spcAft>
              <a:buNone/>
            </a:pPr>
            <a:r>
              <a:rPr lang="en"/>
              <a:t>Doublet etc</a:t>
            </a:r>
            <a:endParaRPr/>
          </a:p>
        </p:txBody>
      </p:sp>
      <p:sp>
        <p:nvSpPr>
          <p:cNvPr id="212" name="Google Shape;212;g28bbb3d9f6b_1_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1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7"/>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7"/>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6" name="Google Shape;76;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1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8"/>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8"/>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19"/>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9"/>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9" name="Google Shape;89;p19"/>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0" name="Google Shape;90;p19"/>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1" name="Google Shape;91;p1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7" name="Google Shape;127;p2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28" name="Google Shape;128;p25"/>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hyperlink" Target="http://bioconductor.org/books/3.14/OSCA.advanced/clustering-redux.html#cluster-bootstrapping" TargetMode="External"/><Relationship Id="rId5" Type="http://schemas.openxmlformats.org/officeDocument/2006/relationships/hyperlink" Target="https://github.com/crazyhottommy/scclusteval" TargetMode="External"/><Relationship Id="rId6" Type="http://schemas.openxmlformats.org/officeDocument/2006/relationships/hyperlink" Target="https://github.com/BradBalderson/Cytocipher" TargetMode="External"/><Relationship Id="rId7" Type="http://schemas.openxmlformats.org/officeDocument/2006/relationships/image" Target="../media/image36.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twitter.com/tangming2005/status/1489964367336648707" TargetMode="External"/><Relationship Id="rId4" Type="http://schemas.openxmlformats.org/officeDocument/2006/relationships/hyperlink" Target="https://mobile.twitter.com/mikhaeldito313/status/1505204061506715649" TargetMode="External"/><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hyperlink" Target="https://github.com/seandavi/awesome-single-cell" TargetMode="External"/><Relationship Id="rId5" Type="http://schemas.openxmlformats.org/officeDocument/2006/relationships/hyperlink" Target="https://github.com/mdozmorov/scRNA-seq_notes" TargetMode="External"/><Relationship Id="rId6" Type="http://schemas.openxmlformats.org/officeDocument/2006/relationships/hyperlink" Target="https://github.com/crazyhottommy/scRNAseq-analysis-notes" TargetMode="External"/><Relationship Id="rId7" Type="http://schemas.openxmlformats.org/officeDocument/2006/relationships/hyperlink" Target="https://liulab-dfci.github.io/bioinfo-combio/scatac.html" TargetMode="External"/><Relationship Id="rId8"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www.embopress.org/lookup/doi/10.15252/msb.20188746" TargetMode="External"/><Relationship Id="rId4" Type="http://schemas.openxmlformats.org/officeDocument/2006/relationships/hyperlink" Target="https://www.embopress.org/lookup/doi/10.15252/msb.20188746" TargetMode="External"/><Relationship Id="rId5" Type="http://schemas.openxmlformats.org/officeDocument/2006/relationships/hyperlink" Target="https://www.embopress.org/lookup/doi/10.15252/msb.20188746" TargetMode="External"/><Relationship Id="rId6" Type="http://schemas.openxmlformats.org/officeDocument/2006/relationships/hyperlink" Target="https://www.embopress.org/lookup/doi/10.15252/msb.20188746" TargetMode="External"/><Relationship Id="rId7" Type="http://schemas.openxmlformats.org/officeDocument/2006/relationships/hyperlink" Target="https://www.embopress.org/lookup/doi/10.15252/msb.20188746" TargetMode="External"/><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 beginner’s bioinformatics guide for single cell RNA-seq analysis</a:t>
            </a:r>
            <a:endParaRPr/>
          </a:p>
        </p:txBody>
      </p:sp>
      <p:sp>
        <p:nvSpPr>
          <p:cNvPr id="134" name="Google Shape;134;p26"/>
          <p:cNvSpPr txBox="1"/>
          <p:nvPr>
            <p:ph idx="1" type="subTitle"/>
          </p:nvPr>
        </p:nvSpPr>
        <p:spPr>
          <a:xfrm>
            <a:off x="311700" y="3072075"/>
            <a:ext cx="8520600" cy="18477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lang="en"/>
              <a:t>Tommy Tang</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Youtube channel: Chatomics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Divingintogeneticsandgenomics.com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Mitochondrial gene content cutoff</a:t>
            </a:r>
            <a:endParaRPr/>
          </a:p>
        </p:txBody>
      </p:sp>
      <p:pic>
        <p:nvPicPr>
          <p:cNvPr descr="Graphical user interface, text, application&#10;&#10;Description automatically generated" id="222" name="Google Shape;222;p35"/>
          <p:cNvPicPr preferRelativeResize="0"/>
          <p:nvPr>
            <p:ph idx="1" type="body"/>
          </p:nvPr>
        </p:nvPicPr>
        <p:blipFill rotWithShape="1">
          <a:blip r:embed="rId3">
            <a:alphaModFix/>
          </a:blip>
          <a:srcRect b="0" l="0" r="0" t="0"/>
          <a:stretch/>
        </p:blipFill>
        <p:spPr>
          <a:xfrm>
            <a:off x="3997602" y="1358167"/>
            <a:ext cx="4371147" cy="1213583"/>
          </a:xfrm>
          <a:prstGeom prst="rect">
            <a:avLst/>
          </a:prstGeom>
          <a:noFill/>
          <a:ln>
            <a:noFill/>
          </a:ln>
        </p:spPr>
      </p:pic>
      <p:pic>
        <p:nvPicPr>
          <p:cNvPr descr="Diagram&#10;&#10;Description automatically generated with low confidence" id="223" name="Google Shape;223;p35"/>
          <p:cNvPicPr preferRelativeResize="0"/>
          <p:nvPr/>
        </p:nvPicPr>
        <p:blipFill rotWithShape="1">
          <a:blip r:embed="rId4">
            <a:alphaModFix/>
          </a:blip>
          <a:srcRect b="0" l="0" r="0" t="0"/>
          <a:stretch/>
        </p:blipFill>
        <p:spPr>
          <a:xfrm>
            <a:off x="6288" y="1313317"/>
            <a:ext cx="3901861" cy="3556340"/>
          </a:xfrm>
          <a:prstGeom prst="rect">
            <a:avLst/>
          </a:prstGeom>
          <a:noFill/>
          <a:ln>
            <a:noFill/>
          </a:ln>
        </p:spPr>
      </p:pic>
      <p:sp>
        <p:nvSpPr>
          <p:cNvPr id="224" name="Google Shape;224;p35"/>
          <p:cNvSpPr txBox="1"/>
          <p:nvPr/>
        </p:nvSpPr>
        <p:spPr>
          <a:xfrm>
            <a:off x="298176" y="4869651"/>
            <a:ext cx="3348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Osorio et al 2020 Bioinformatics</a:t>
            </a:r>
            <a:endParaRPr sz="1100"/>
          </a:p>
        </p:txBody>
      </p:sp>
      <p:pic>
        <p:nvPicPr>
          <p:cNvPr descr="Text&#10;&#10;Description automatically generated" id="225" name="Google Shape;225;p35"/>
          <p:cNvPicPr preferRelativeResize="0"/>
          <p:nvPr/>
        </p:nvPicPr>
        <p:blipFill rotWithShape="1">
          <a:blip r:embed="rId5">
            <a:alphaModFix/>
          </a:blip>
          <a:srcRect b="0" l="0" r="0" t="0"/>
          <a:stretch/>
        </p:blipFill>
        <p:spPr>
          <a:xfrm>
            <a:off x="4064823" y="2571750"/>
            <a:ext cx="4053301" cy="23620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Normalization and scaling </a:t>
            </a:r>
            <a:endParaRPr/>
          </a:p>
        </p:txBody>
      </p:sp>
      <p:sp>
        <p:nvSpPr>
          <p:cNvPr id="232" name="Google Shape;232;p36"/>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fontScale="92500" lnSpcReduction="20000"/>
          </a:bodyPr>
          <a:lstStyle/>
          <a:p>
            <a:pPr indent="-174148" lvl="0" marL="177800" rtl="0" algn="l">
              <a:lnSpc>
                <a:spcPct val="90000"/>
              </a:lnSpc>
              <a:spcBef>
                <a:spcPts val="0"/>
              </a:spcBef>
              <a:spcAft>
                <a:spcPts val="0"/>
              </a:spcAft>
              <a:buClr>
                <a:schemeClr val="dk1"/>
              </a:buClr>
              <a:buSzPct val="100000"/>
              <a:buChar char="•"/>
            </a:pPr>
            <a:r>
              <a:rPr lang="en"/>
              <a:t>Bulk-RNAseq</a:t>
            </a:r>
            <a:endParaRPr/>
          </a:p>
          <a:p>
            <a:pPr indent="-181927" lvl="1" marL="520700" rtl="0" algn="l">
              <a:lnSpc>
                <a:spcPct val="90000"/>
              </a:lnSpc>
              <a:spcBef>
                <a:spcPts val="400"/>
              </a:spcBef>
              <a:spcAft>
                <a:spcPts val="0"/>
              </a:spcAft>
              <a:buClr>
                <a:schemeClr val="dk1"/>
              </a:buClr>
              <a:buSzPct val="100000"/>
              <a:buChar char="•"/>
            </a:pPr>
            <a:r>
              <a:rPr lang="en"/>
              <a:t>Reads per kilobase of exon per million reads mapped (RPKM)</a:t>
            </a:r>
            <a:endParaRPr/>
          </a:p>
          <a:p>
            <a:pPr indent="-181927" lvl="1" marL="520700" rtl="0" algn="l">
              <a:lnSpc>
                <a:spcPct val="90000"/>
              </a:lnSpc>
              <a:spcBef>
                <a:spcPts val="400"/>
              </a:spcBef>
              <a:spcAft>
                <a:spcPts val="0"/>
              </a:spcAft>
              <a:buClr>
                <a:schemeClr val="dk1"/>
              </a:buClr>
              <a:buSzPct val="100000"/>
              <a:buChar char="•"/>
            </a:pPr>
            <a:r>
              <a:rPr lang="en"/>
              <a:t>Transcript per million (TPM)</a:t>
            </a:r>
            <a:endParaRPr/>
          </a:p>
          <a:p>
            <a:pPr indent="0" lvl="1" marL="342900" rtl="0" algn="l">
              <a:lnSpc>
                <a:spcPct val="90000"/>
              </a:lnSpc>
              <a:spcBef>
                <a:spcPts val="400"/>
              </a:spcBef>
              <a:spcAft>
                <a:spcPts val="0"/>
              </a:spcAft>
              <a:buClr>
                <a:schemeClr val="dk1"/>
              </a:buClr>
              <a:buSzPct val="100000"/>
              <a:buNone/>
            </a:pPr>
            <a:r>
              <a:t/>
            </a:r>
            <a:endParaRPr/>
          </a:p>
          <a:p>
            <a:pPr indent="-174148" lvl="0" marL="177800" rtl="0" algn="l">
              <a:lnSpc>
                <a:spcPct val="90000"/>
              </a:lnSpc>
              <a:spcBef>
                <a:spcPts val="800"/>
              </a:spcBef>
              <a:spcAft>
                <a:spcPts val="0"/>
              </a:spcAft>
              <a:buClr>
                <a:schemeClr val="dk1"/>
              </a:buClr>
              <a:buSzPct val="100000"/>
              <a:buChar char="•"/>
            </a:pPr>
            <a:r>
              <a:rPr lang="en"/>
              <a:t>Single-cell RNAseq</a:t>
            </a:r>
            <a:endParaRPr/>
          </a:p>
          <a:p>
            <a:pPr indent="-181927" lvl="1" marL="520700" rtl="0" algn="l">
              <a:lnSpc>
                <a:spcPct val="90000"/>
              </a:lnSpc>
              <a:spcBef>
                <a:spcPts val="400"/>
              </a:spcBef>
              <a:spcAft>
                <a:spcPts val="0"/>
              </a:spcAft>
              <a:buClr>
                <a:schemeClr val="dk1"/>
              </a:buClr>
              <a:buSzPct val="100000"/>
              <a:buChar char="•"/>
            </a:pPr>
            <a:r>
              <a:rPr lang="en"/>
              <a:t>LogNormalize: log(n/library_size *10^6)</a:t>
            </a:r>
            <a:endParaRPr/>
          </a:p>
          <a:p>
            <a:pPr indent="-181927" lvl="1" marL="520700" rtl="0" algn="l">
              <a:lnSpc>
                <a:spcPct val="90000"/>
              </a:lnSpc>
              <a:spcBef>
                <a:spcPts val="400"/>
              </a:spcBef>
              <a:spcAft>
                <a:spcPts val="0"/>
              </a:spcAft>
              <a:buClr>
                <a:schemeClr val="dk1"/>
              </a:buClr>
              <a:buSzPct val="100000"/>
              <a:buChar char="•"/>
            </a:pPr>
            <a:r>
              <a:rPr lang="en"/>
              <a:t>scTransform </a:t>
            </a:r>
            <a:endParaRPr/>
          </a:p>
          <a:p>
            <a:pPr indent="-50800" lvl="0" marL="177800" rtl="0" algn="l">
              <a:lnSpc>
                <a:spcPct val="90000"/>
              </a:lnSpc>
              <a:spcBef>
                <a:spcPts val="800"/>
              </a:spcBef>
              <a:spcAft>
                <a:spcPts val="0"/>
              </a:spcAft>
              <a:buClr>
                <a:schemeClr val="dk1"/>
              </a:buClr>
              <a:buSzPct val="100000"/>
              <a:buNone/>
            </a:pPr>
            <a:r>
              <a:t/>
            </a:r>
            <a:endParaRPr/>
          </a:p>
          <a:p>
            <a:pPr indent="-174148" lvl="0" marL="177800" rtl="0" algn="l">
              <a:lnSpc>
                <a:spcPct val="90000"/>
              </a:lnSpc>
              <a:spcBef>
                <a:spcPts val="800"/>
              </a:spcBef>
              <a:spcAft>
                <a:spcPts val="0"/>
              </a:spcAft>
              <a:buClr>
                <a:schemeClr val="dk1"/>
              </a:buClr>
              <a:buSzPct val="100000"/>
              <a:buChar char="•"/>
            </a:pPr>
            <a:r>
              <a:rPr lang="en"/>
              <a:t>Scaling:</a:t>
            </a:r>
            <a:endParaRPr/>
          </a:p>
          <a:p>
            <a:pPr indent="-181927" lvl="1" marL="520700" rtl="0" algn="l">
              <a:lnSpc>
                <a:spcPct val="90000"/>
              </a:lnSpc>
              <a:spcBef>
                <a:spcPts val="400"/>
              </a:spcBef>
              <a:spcAft>
                <a:spcPts val="0"/>
              </a:spcAft>
              <a:buClr>
                <a:schemeClr val="dk1"/>
              </a:buClr>
              <a:buSzPct val="100000"/>
              <a:buChar char="•"/>
            </a:pPr>
            <a:r>
              <a:rPr lang="en"/>
              <a:t>Shifts the expression of each gene, so that the mean expression across cells is 0</a:t>
            </a:r>
            <a:endParaRPr/>
          </a:p>
          <a:p>
            <a:pPr indent="-181927" lvl="1" marL="520700" rtl="0" algn="l">
              <a:lnSpc>
                <a:spcPct val="90000"/>
              </a:lnSpc>
              <a:spcBef>
                <a:spcPts val="400"/>
              </a:spcBef>
              <a:spcAft>
                <a:spcPts val="0"/>
              </a:spcAft>
              <a:buClr>
                <a:schemeClr val="dk1"/>
              </a:buClr>
              <a:buSzPct val="100000"/>
              <a:buChar char="•"/>
            </a:pPr>
            <a:r>
              <a:rPr lang="en"/>
              <a:t>Scales the expression of each gene, so that the variance across cells is 1</a:t>
            </a:r>
            <a:endParaRPr/>
          </a:p>
          <a:p>
            <a:pPr indent="-181927" lvl="1" marL="520700" rtl="0" algn="l">
              <a:lnSpc>
                <a:spcPct val="90000"/>
              </a:lnSpc>
              <a:spcBef>
                <a:spcPts val="400"/>
              </a:spcBef>
              <a:spcAft>
                <a:spcPts val="0"/>
              </a:spcAft>
              <a:buClr>
                <a:schemeClr val="dk1"/>
              </a:buClr>
              <a:buSzPct val="100000"/>
              <a:buChar char="•"/>
            </a:pPr>
            <a:r>
              <a:rPr lang="en"/>
              <a:t>This step gives equal weight in downstream analyses, so that highly-expressed genes do not dominate</a:t>
            </a:r>
            <a:endParaRPr/>
          </a:p>
          <a:p>
            <a:pPr indent="-50800" lvl="0" marL="177800" rtl="0" algn="l">
              <a:lnSpc>
                <a:spcPct val="90000"/>
              </a:lnSpc>
              <a:spcBef>
                <a:spcPts val="800"/>
              </a:spcBef>
              <a:spcAft>
                <a:spcPts val="0"/>
              </a:spcAft>
              <a:buClr>
                <a:schemeClr val="dk1"/>
              </a:buClr>
              <a:buSzPct val="1000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Graphical user interface, text, application&#10;&#10;Description automatically generated" id="238" name="Google Shape;238;p37"/>
          <p:cNvPicPr preferRelativeResize="0"/>
          <p:nvPr>
            <p:ph idx="1" type="body"/>
          </p:nvPr>
        </p:nvPicPr>
        <p:blipFill rotWithShape="1">
          <a:blip r:embed="rId3">
            <a:alphaModFix/>
          </a:blip>
          <a:srcRect b="0" l="0" r="0" t="0"/>
          <a:stretch/>
        </p:blipFill>
        <p:spPr>
          <a:xfrm>
            <a:off x="628650" y="273844"/>
            <a:ext cx="7600950" cy="2676525"/>
          </a:xfrm>
          <a:prstGeom prst="rect">
            <a:avLst/>
          </a:prstGeom>
          <a:noFill/>
          <a:ln>
            <a:noFill/>
          </a:ln>
        </p:spPr>
      </p:pic>
      <p:pic>
        <p:nvPicPr>
          <p:cNvPr descr="Graphical user interface, text, application&#10;&#10;Description automatically generated" id="239" name="Google Shape;239;p37"/>
          <p:cNvPicPr preferRelativeResize="0"/>
          <p:nvPr/>
        </p:nvPicPr>
        <p:blipFill rotWithShape="1">
          <a:blip r:embed="rId4">
            <a:alphaModFix/>
          </a:blip>
          <a:srcRect b="0" l="0" r="0" t="0"/>
          <a:stretch/>
        </p:blipFill>
        <p:spPr>
          <a:xfrm>
            <a:off x="714375" y="3118196"/>
            <a:ext cx="7515225" cy="159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Dimension reduction (PCA vs UMAP)</a:t>
            </a:r>
            <a:endParaRPr/>
          </a:p>
        </p:txBody>
      </p:sp>
      <p:pic>
        <p:nvPicPr>
          <p:cNvPr id="246" name="Google Shape;246;p38"/>
          <p:cNvPicPr preferRelativeResize="0"/>
          <p:nvPr>
            <p:ph idx="1" type="body"/>
          </p:nvPr>
        </p:nvPicPr>
        <p:blipFill rotWithShape="1">
          <a:blip r:embed="rId3">
            <a:alphaModFix/>
          </a:blip>
          <a:srcRect b="0" l="0" r="0" t="0"/>
          <a:stretch/>
        </p:blipFill>
        <p:spPr>
          <a:xfrm>
            <a:off x="170513" y="1430744"/>
            <a:ext cx="4369930" cy="3121379"/>
          </a:xfrm>
          <a:prstGeom prst="rect">
            <a:avLst/>
          </a:prstGeom>
          <a:noFill/>
          <a:ln>
            <a:noFill/>
          </a:ln>
        </p:spPr>
      </p:pic>
      <p:pic>
        <p:nvPicPr>
          <p:cNvPr id="247" name="Google Shape;247;p38"/>
          <p:cNvPicPr preferRelativeResize="0"/>
          <p:nvPr/>
        </p:nvPicPr>
        <p:blipFill rotWithShape="1">
          <a:blip r:embed="rId4">
            <a:alphaModFix/>
          </a:blip>
          <a:srcRect b="0" l="0" r="0" t="0"/>
          <a:stretch/>
        </p:blipFill>
        <p:spPr>
          <a:xfrm>
            <a:off x="4540442" y="1507041"/>
            <a:ext cx="4156297" cy="2968783"/>
          </a:xfrm>
          <a:prstGeom prst="rect">
            <a:avLst/>
          </a:prstGeom>
          <a:noFill/>
          <a:ln>
            <a:noFill/>
          </a:ln>
        </p:spPr>
      </p:pic>
      <p:sp>
        <p:nvSpPr>
          <p:cNvPr id="248" name="Google Shape;248;p38"/>
          <p:cNvSpPr txBox="1"/>
          <p:nvPr/>
        </p:nvSpPr>
        <p:spPr>
          <a:xfrm>
            <a:off x="170527" y="4701200"/>
            <a:ext cx="5663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https://divingintogeneticsandgenomics.rbind.io/post/pca-in-action/</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UMAP and TSNE </a:t>
            </a:r>
            <a:endParaRPr/>
          </a:p>
        </p:txBody>
      </p:sp>
      <p:pic>
        <p:nvPicPr>
          <p:cNvPr descr="Chart&#10;&#10;Description automatically generated" id="255" name="Google Shape;255;p39"/>
          <p:cNvPicPr preferRelativeResize="0"/>
          <p:nvPr>
            <p:ph idx="1" type="body"/>
          </p:nvPr>
        </p:nvPicPr>
        <p:blipFill rotWithShape="1">
          <a:blip r:embed="rId3">
            <a:alphaModFix/>
          </a:blip>
          <a:srcRect b="0" l="0" r="0" t="0"/>
          <a:stretch/>
        </p:blipFill>
        <p:spPr>
          <a:xfrm>
            <a:off x="347869" y="1268016"/>
            <a:ext cx="3784062" cy="3263504"/>
          </a:xfrm>
          <a:prstGeom prst="rect">
            <a:avLst/>
          </a:prstGeom>
          <a:noFill/>
          <a:ln>
            <a:noFill/>
          </a:ln>
        </p:spPr>
      </p:pic>
      <p:sp>
        <p:nvSpPr>
          <p:cNvPr id="256" name="Google Shape;256;p39"/>
          <p:cNvSpPr txBox="1"/>
          <p:nvPr/>
        </p:nvSpPr>
        <p:spPr>
          <a:xfrm>
            <a:off x="347869" y="4869656"/>
            <a:ext cx="4351576"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https://twitter.com/lpachter/status/1431326048168202247</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39"/>
          <p:cNvSpPr txBox="1"/>
          <p:nvPr/>
        </p:nvSpPr>
        <p:spPr>
          <a:xfrm>
            <a:off x="5012070" y="1268016"/>
            <a:ext cx="3193327"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I personally think TSNE/UMAP is still useful </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To have a global view of your data.</a:t>
            </a:r>
            <a:endParaRPr sz="1100"/>
          </a:p>
        </p:txBody>
      </p:sp>
      <p:sp>
        <p:nvSpPr>
          <p:cNvPr id="258" name="Google Shape;258;p39"/>
          <p:cNvSpPr txBox="1"/>
          <p:nvPr/>
        </p:nvSpPr>
        <p:spPr>
          <a:xfrm>
            <a:off x="5476461" y="4869656"/>
            <a:ext cx="167550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https://statquest.org/</a:t>
            </a:r>
            <a:endParaRPr sz="1100"/>
          </a:p>
        </p:txBody>
      </p:sp>
      <p:pic>
        <p:nvPicPr>
          <p:cNvPr descr="A picture containing timeline&#10;&#10;Description automatically generated" id="259" name="Google Shape;259;p39"/>
          <p:cNvPicPr preferRelativeResize="0"/>
          <p:nvPr/>
        </p:nvPicPr>
        <p:blipFill rotWithShape="1">
          <a:blip r:embed="rId4">
            <a:alphaModFix/>
          </a:blip>
          <a:srcRect b="0" l="0" r="0" t="0"/>
          <a:stretch/>
        </p:blipFill>
        <p:spPr>
          <a:xfrm>
            <a:off x="4963512" y="1959770"/>
            <a:ext cx="3241885"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Clustering</a:t>
            </a:r>
            <a:endParaRPr/>
          </a:p>
        </p:txBody>
      </p:sp>
      <p:sp>
        <p:nvSpPr>
          <p:cNvPr id="266" name="Google Shape;266;p40"/>
          <p:cNvSpPr txBox="1"/>
          <p:nvPr>
            <p:ph idx="1" type="body"/>
          </p:nvPr>
        </p:nvSpPr>
        <p:spPr>
          <a:xfrm>
            <a:off x="471118" y="1406127"/>
            <a:ext cx="4198513" cy="3737373"/>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Dimension reduction (PCA)</a:t>
            </a:r>
            <a:endParaRPr/>
          </a:p>
          <a:p>
            <a:pPr indent="-171450" lvl="0" marL="177800" rtl="0" algn="l">
              <a:lnSpc>
                <a:spcPct val="90000"/>
              </a:lnSpc>
              <a:spcBef>
                <a:spcPts val="800"/>
              </a:spcBef>
              <a:spcAft>
                <a:spcPts val="0"/>
              </a:spcAft>
              <a:buClr>
                <a:schemeClr val="dk1"/>
              </a:buClr>
              <a:buSzPts val="2100"/>
              <a:buChar char="•"/>
            </a:pPr>
            <a:r>
              <a:rPr lang="en"/>
              <a:t>k-means, hierarchical clustering etc </a:t>
            </a:r>
            <a:endParaRPr/>
          </a:p>
          <a:p>
            <a:pPr indent="-171450" lvl="0" marL="177800" rtl="0" algn="l">
              <a:lnSpc>
                <a:spcPct val="90000"/>
              </a:lnSpc>
              <a:spcBef>
                <a:spcPts val="800"/>
              </a:spcBef>
              <a:spcAft>
                <a:spcPts val="0"/>
              </a:spcAft>
              <a:buClr>
                <a:schemeClr val="dk1"/>
              </a:buClr>
              <a:buSzPts val="2100"/>
              <a:buChar char="•"/>
            </a:pPr>
            <a:r>
              <a:rPr lang="en"/>
              <a:t>Cluster cells (on the reduced dimensions) using graph-based method in Seurat v3 (Stuart et al, Cell 2019). KNN graph + community detection algorithm </a:t>
            </a:r>
            <a:endParaRPr/>
          </a:p>
          <a:p>
            <a:pPr indent="-171450" lvl="0" marL="177800" rtl="0" algn="l">
              <a:lnSpc>
                <a:spcPct val="90000"/>
              </a:lnSpc>
              <a:spcBef>
                <a:spcPts val="800"/>
              </a:spcBef>
              <a:spcAft>
                <a:spcPts val="0"/>
              </a:spcAft>
              <a:buClr>
                <a:schemeClr val="dk1"/>
              </a:buClr>
              <a:buSzPts val="2100"/>
              <a:buChar char="•"/>
            </a:pPr>
            <a:r>
              <a:rPr lang="en"/>
              <a:t>Can visualize using t-SNE / UMAP</a:t>
            </a:r>
            <a:endParaRPr/>
          </a:p>
        </p:txBody>
      </p:sp>
      <p:sp>
        <p:nvSpPr>
          <p:cNvPr id="267" name="Google Shape;267;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STAT115</a:t>
            </a:r>
            <a:endParaRPr/>
          </a:p>
        </p:txBody>
      </p:sp>
      <p:pic>
        <p:nvPicPr>
          <p:cNvPr id="268" name="Google Shape;268;p40"/>
          <p:cNvPicPr preferRelativeResize="0"/>
          <p:nvPr/>
        </p:nvPicPr>
        <p:blipFill rotWithShape="1">
          <a:blip r:embed="rId3">
            <a:alphaModFix/>
          </a:blip>
          <a:srcRect b="0" l="0" r="0" t="0"/>
          <a:stretch/>
        </p:blipFill>
        <p:spPr>
          <a:xfrm>
            <a:off x="4669631" y="1305401"/>
            <a:ext cx="3767138" cy="30137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Evaluating cluster stability </a:t>
            </a:r>
            <a:endParaRPr/>
          </a:p>
        </p:txBody>
      </p:sp>
      <p:pic>
        <p:nvPicPr>
          <p:cNvPr descr="Graphical user interface, text, application, email&#10;&#10;Description automatically generated" id="275" name="Google Shape;275;p41"/>
          <p:cNvPicPr preferRelativeResize="0"/>
          <p:nvPr>
            <p:ph idx="1" type="body"/>
          </p:nvPr>
        </p:nvPicPr>
        <p:blipFill rotWithShape="1">
          <a:blip r:embed="rId3">
            <a:alphaModFix/>
          </a:blip>
          <a:srcRect b="0" l="0" r="0" t="0"/>
          <a:stretch/>
        </p:blipFill>
        <p:spPr>
          <a:xfrm>
            <a:off x="79513" y="1368428"/>
            <a:ext cx="4739100" cy="1554300"/>
          </a:xfrm>
          <a:prstGeom prst="rect">
            <a:avLst/>
          </a:prstGeom>
          <a:noFill/>
          <a:ln>
            <a:noFill/>
          </a:ln>
        </p:spPr>
      </p:pic>
      <p:sp>
        <p:nvSpPr>
          <p:cNvPr id="276" name="Google Shape;276;p41"/>
          <p:cNvSpPr txBox="1"/>
          <p:nvPr/>
        </p:nvSpPr>
        <p:spPr>
          <a:xfrm>
            <a:off x="79526" y="4451000"/>
            <a:ext cx="77574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4"/>
              </a:rPr>
              <a:t>http://bioconductor.org/books/3.14/OSCA.advanced/clustering-redux.html#cluster-bootstrapping</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5"/>
              </a:rPr>
              <a:t>https://github.com/crazyhottommy/scclusteval</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u="sng">
                <a:solidFill>
                  <a:schemeClr val="hlink"/>
                </a:solidFill>
                <a:latin typeface="Calibri"/>
                <a:ea typeface="Calibri"/>
                <a:cs typeface="Calibri"/>
                <a:sym typeface="Calibri"/>
                <a:hlinkClick r:id="rId6"/>
              </a:rPr>
              <a:t>https://github.com/BradBalderson/Cytocipher</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277" name="Google Shape;277;p41"/>
          <p:cNvPicPr preferRelativeResize="0"/>
          <p:nvPr/>
        </p:nvPicPr>
        <p:blipFill rotWithShape="1">
          <a:blip r:embed="rId7">
            <a:alphaModFix/>
          </a:blip>
          <a:srcRect b="0" l="0" r="0" t="0"/>
          <a:stretch/>
        </p:blipFill>
        <p:spPr>
          <a:xfrm>
            <a:off x="4941092" y="1268025"/>
            <a:ext cx="3965711" cy="1959620"/>
          </a:xfrm>
          <a:prstGeom prst="rect">
            <a:avLst/>
          </a:prstGeom>
          <a:noFill/>
          <a:ln>
            <a:noFill/>
          </a:ln>
        </p:spPr>
      </p:pic>
      <p:sp>
        <p:nvSpPr>
          <p:cNvPr id="278" name="Google Shape;278;p41"/>
          <p:cNvSpPr txBox="1"/>
          <p:nvPr/>
        </p:nvSpPr>
        <p:spPr>
          <a:xfrm>
            <a:off x="5669801" y="3395050"/>
            <a:ext cx="3237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Tang et al 2021 Bioinformatics</a:t>
            </a:r>
            <a:endParaRPr sz="1100"/>
          </a:p>
        </p:txBody>
      </p:sp>
      <p:pic>
        <p:nvPicPr>
          <p:cNvPr id="279" name="Google Shape;279;p41"/>
          <p:cNvPicPr preferRelativeResize="0"/>
          <p:nvPr/>
        </p:nvPicPr>
        <p:blipFill>
          <a:blip r:embed="rId8">
            <a:alphaModFix/>
          </a:blip>
          <a:stretch>
            <a:fillRect/>
          </a:stretch>
        </p:blipFill>
        <p:spPr>
          <a:xfrm>
            <a:off x="1360502" y="2981079"/>
            <a:ext cx="2482898" cy="155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Marker gene p-value is inflated </a:t>
            </a:r>
            <a:endParaRPr/>
          </a:p>
        </p:txBody>
      </p:sp>
      <p:pic>
        <p:nvPicPr>
          <p:cNvPr descr="Image" id="286" name="Google Shape;286;p42"/>
          <p:cNvPicPr preferRelativeResize="0"/>
          <p:nvPr/>
        </p:nvPicPr>
        <p:blipFill rotWithShape="1">
          <a:blip r:embed="rId3">
            <a:alphaModFix/>
          </a:blip>
          <a:srcRect b="0" l="0" r="0" t="0"/>
          <a:stretch/>
        </p:blipFill>
        <p:spPr>
          <a:xfrm>
            <a:off x="4408466" y="1504789"/>
            <a:ext cx="4585319" cy="2774311"/>
          </a:xfrm>
          <a:prstGeom prst="rect">
            <a:avLst/>
          </a:prstGeom>
          <a:noFill/>
          <a:ln>
            <a:noFill/>
          </a:ln>
        </p:spPr>
      </p:pic>
      <p:pic>
        <p:nvPicPr>
          <p:cNvPr descr="Chart, scatter chart&#10;&#10;Description automatically generated" id="287" name="Google Shape;287;p42"/>
          <p:cNvPicPr preferRelativeResize="0"/>
          <p:nvPr/>
        </p:nvPicPr>
        <p:blipFill rotWithShape="1">
          <a:blip r:embed="rId4">
            <a:alphaModFix/>
          </a:blip>
          <a:srcRect b="0" l="0" r="0" t="0"/>
          <a:stretch/>
        </p:blipFill>
        <p:spPr>
          <a:xfrm>
            <a:off x="492671" y="1433628"/>
            <a:ext cx="3130949" cy="2774311"/>
          </a:xfrm>
          <a:prstGeom prst="rect">
            <a:avLst/>
          </a:prstGeom>
          <a:noFill/>
          <a:ln>
            <a:noFill/>
          </a:ln>
        </p:spPr>
      </p:pic>
      <p:sp>
        <p:nvSpPr>
          <p:cNvPr id="288" name="Google Shape;288;p42"/>
          <p:cNvSpPr txBox="1"/>
          <p:nvPr/>
        </p:nvSpPr>
        <p:spPr>
          <a:xfrm>
            <a:off x="48625" y="4373550"/>
            <a:ext cx="3623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https://www.lucylgao.com/clusterpval/</a:t>
            </a:r>
            <a:endParaRPr sz="1100"/>
          </a:p>
        </p:txBody>
      </p:sp>
      <p:sp>
        <p:nvSpPr>
          <p:cNvPr id="289" name="Google Shape;289;p42"/>
          <p:cNvSpPr txBox="1"/>
          <p:nvPr/>
        </p:nvSpPr>
        <p:spPr>
          <a:xfrm>
            <a:off x="5089052" y="4443115"/>
            <a:ext cx="37338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https://www.youtube.com/watch?v=voseWZIaFm4</a:t>
            </a:r>
            <a:endParaRPr sz="1100"/>
          </a:p>
        </p:txBody>
      </p:sp>
      <p:sp>
        <p:nvSpPr>
          <p:cNvPr id="290" name="Google Shape;290;p42"/>
          <p:cNvSpPr txBox="1"/>
          <p:nvPr/>
        </p:nvSpPr>
        <p:spPr>
          <a:xfrm>
            <a:off x="-53849" y="4884125"/>
            <a:ext cx="5926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https://www.sciencedirect.com/science/article/pii/S2405471219302698</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628650" y="124750"/>
            <a:ext cx="83115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lang="en" sz="3000"/>
              <a:t>Large number of data points will make p-value tiny</a:t>
            </a:r>
            <a:endParaRPr/>
          </a:p>
        </p:txBody>
      </p:sp>
      <p:sp>
        <p:nvSpPr>
          <p:cNvPr id="297" name="Google Shape;297;p43"/>
          <p:cNvSpPr txBox="1"/>
          <p:nvPr/>
        </p:nvSpPr>
        <p:spPr>
          <a:xfrm>
            <a:off x="188842" y="4672495"/>
            <a:ext cx="5396814"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3"/>
              </a:rPr>
              <a:t>https://twitter.com/tangming2005/status/1489964367336648707</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4"/>
              </a:rPr>
              <a:t>https://mobile.twitter.com/mikhaeldito313/status/1505204061506715649</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Chart, scatter chart&#10;&#10;Description automatically generated" id="298" name="Google Shape;298;p43"/>
          <p:cNvPicPr preferRelativeResize="0"/>
          <p:nvPr/>
        </p:nvPicPr>
        <p:blipFill rotWithShape="1">
          <a:blip r:embed="rId5">
            <a:alphaModFix/>
          </a:blip>
          <a:srcRect b="0" l="0" r="0" t="0"/>
          <a:stretch/>
        </p:blipFill>
        <p:spPr>
          <a:xfrm>
            <a:off x="0" y="913958"/>
            <a:ext cx="3043397" cy="3801718"/>
          </a:xfrm>
          <a:prstGeom prst="rect">
            <a:avLst/>
          </a:prstGeom>
          <a:noFill/>
          <a:ln>
            <a:noFill/>
          </a:ln>
        </p:spPr>
      </p:pic>
      <p:pic>
        <p:nvPicPr>
          <p:cNvPr id="299" name="Google Shape;299;p43"/>
          <p:cNvPicPr preferRelativeResize="0"/>
          <p:nvPr/>
        </p:nvPicPr>
        <p:blipFill rotWithShape="1">
          <a:blip r:embed="rId6">
            <a:alphaModFix/>
          </a:blip>
          <a:srcRect b="0" l="0" r="0" t="0"/>
          <a:stretch/>
        </p:blipFill>
        <p:spPr>
          <a:xfrm>
            <a:off x="5854641" y="1749287"/>
            <a:ext cx="3292266" cy="2521501"/>
          </a:xfrm>
          <a:prstGeom prst="rect">
            <a:avLst/>
          </a:prstGeom>
          <a:noFill/>
          <a:ln>
            <a:noFill/>
          </a:ln>
        </p:spPr>
      </p:pic>
      <p:pic>
        <p:nvPicPr>
          <p:cNvPr id="300" name="Google Shape;300;p43"/>
          <p:cNvPicPr preferRelativeResize="0"/>
          <p:nvPr>
            <p:ph idx="1" type="body"/>
          </p:nvPr>
        </p:nvPicPr>
        <p:blipFill rotWithShape="1">
          <a:blip r:embed="rId7">
            <a:alphaModFix/>
          </a:blip>
          <a:srcRect b="0" l="0" r="0" t="0"/>
          <a:stretch/>
        </p:blipFill>
        <p:spPr>
          <a:xfrm>
            <a:off x="2944276" y="1291578"/>
            <a:ext cx="2910365" cy="30464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Cell annotation </a:t>
            </a:r>
            <a:endParaRPr/>
          </a:p>
        </p:txBody>
      </p:sp>
      <p:pic>
        <p:nvPicPr>
          <p:cNvPr descr="Graphical user interface, text, application, email&#10;&#10;Description automatically generated" id="307" name="Google Shape;307;p44"/>
          <p:cNvPicPr preferRelativeResize="0"/>
          <p:nvPr>
            <p:ph idx="1" type="body"/>
          </p:nvPr>
        </p:nvPicPr>
        <p:blipFill rotWithShape="1">
          <a:blip r:embed="rId3">
            <a:alphaModFix/>
          </a:blip>
          <a:srcRect b="0" l="0" r="0" t="0"/>
          <a:stretch/>
        </p:blipFill>
        <p:spPr>
          <a:xfrm>
            <a:off x="483052" y="1100863"/>
            <a:ext cx="3333575" cy="3614871"/>
          </a:xfrm>
          <a:prstGeom prst="rect">
            <a:avLst/>
          </a:prstGeom>
          <a:noFill/>
          <a:ln>
            <a:noFill/>
          </a:ln>
        </p:spPr>
      </p:pic>
      <p:sp>
        <p:nvSpPr>
          <p:cNvPr id="308" name="Google Shape;308;p44"/>
          <p:cNvSpPr txBox="1"/>
          <p:nvPr/>
        </p:nvSpPr>
        <p:spPr>
          <a:xfrm>
            <a:off x="188850" y="4790650"/>
            <a:ext cx="5100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https://twitter.com/tangming2005/status/1494354585602998274</a:t>
            </a:r>
            <a:endParaRPr sz="1100"/>
          </a:p>
        </p:txBody>
      </p:sp>
      <p:sp>
        <p:nvSpPr>
          <p:cNvPr id="309" name="Google Shape;309;p44"/>
          <p:cNvSpPr txBox="1"/>
          <p:nvPr/>
        </p:nvSpPr>
        <p:spPr>
          <a:xfrm>
            <a:off x="4974577" y="1325923"/>
            <a:ext cx="2646493"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SingleR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Seurat V4 reference based mapping</a:t>
            </a:r>
            <a:endParaRPr sz="1100"/>
          </a:p>
        </p:txBody>
      </p:sp>
      <p:sp>
        <p:nvSpPr>
          <p:cNvPr id="310" name="Google Shape;310;p44"/>
          <p:cNvSpPr txBox="1"/>
          <p:nvPr/>
        </p:nvSpPr>
        <p:spPr>
          <a:xfrm>
            <a:off x="5088000" y="4644800"/>
            <a:ext cx="4056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https://bioconductor.org/books/3.14/SingleRBook/</a:t>
            </a:r>
            <a:endParaRPr sz="1100"/>
          </a:p>
        </p:txBody>
      </p:sp>
      <p:pic>
        <p:nvPicPr>
          <p:cNvPr id="311" name="Google Shape;311;p44"/>
          <p:cNvPicPr preferRelativeResize="0"/>
          <p:nvPr/>
        </p:nvPicPr>
        <p:blipFill rotWithShape="1">
          <a:blip r:embed="rId4">
            <a:alphaModFix/>
          </a:blip>
          <a:srcRect b="0" l="0" r="0" t="0"/>
          <a:stretch/>
        </p:blipFill>
        <p:spPr>
          <a:xfrm>
            <a:off x="4371445" y="2214329"/>
            <a:ext cx="3852757" cy="2380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10x single-cell gene expression solution</a:t>
            </a:r>
            <a:endParaRPr/>
          </a:p>
        </p:txBody>
      </p:sp>
      <p:pic>
        <p:nvPicPr>
          <p:cNvPr descr="MU DNA Core Facility" id="141" name="Google Shape;141;p27"/>
          <p:cNvPicPr preferRelativeResize="0"/>
          <p:nvPr>
            <p:ph idx="1" type="body"/>
          </p:nvPr>
        </p:nvPicPr>
        <p:blipFill rotWithShape="1">
          <a:blip r:embed="rId3">
            <a:alphaModFix/>
          </a:blip>
          <a:srcRect b="0" l="0" r="0" t="0"/>
          <a:stretch/>
        </p:blipFill>
        <p:spPr>
          <a:xfrm>
            <a:off x="1936266" y="1144853"/>
            <a:ext cx="4943699" cy="23531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Differential cell abundance analysis</a:t>
            </a:r>
            <a:endParaRPr/>
          </a:p>
        </p:txBody>
      </p:sp>
      <p:pic>
        <p:nvPicPr>
          <p:cNvPr descr="Chart, scatter chart, box and whisker chart&#10;&#10;Description automatically generated" id="318" name="Google Shape;318;p45"/>
          <p:cNvPicPr preferRelativeResize="0"/>
          <p:nvPr>
            <p:ph idx="1" type="body"/>
          </p:nvPr>
        </p:nvPicPr>
        <p:blipFill rotWithShape="1">
          <a:blip r:embed="rId3">
            <a:alphaModFix/>
          </a:blip>
          <a:srcRect b="0" l="0" r="0" t="0"/>
          <a:stretch/>
        </p:blipFill>
        <p:spPr>
          <a:xfrm>
            <a:off x="104982" y="2033330"/>
            <a:ext cx="4100945" cy="2548609"/>
          </a:xfrm>
          <a:prstGeom prst="rect">
            <a:avLst/>
          </a:prstGeom>
          <a:noFill/>
          <a:ln>
            <a:noFill/>
          </a:ln>
        </p:spPr>
      </p:pic>
      <p:pic>
        <p:nvPicPr>
          <p:cNvPr id="319" name="Google Shape;319;p45"/>
          <p:cNvPicPr preferRelativeResize="0"/>
          <p:nvPr/>
        </p:nvPicPr>
        <p:blipFill rotWithShape="1">
          <a:blip r:embed="rId4">
            <a:alphaModFix/>
          </a:blip>
          <a:srcRect b="0" l="0" r="0" t="0"/>
          <a:stretch/>
        </p:blipFill>
        <p:spPr>
          <a:xfrm>
            <a:off x="4395674" y="2938570"/>
            <a:ext cx="4355109" cy="1931087"/>
          </a:xfrm>
          <a:prstGeom prst="rect">
            <a:avLst/>
          </a:prstGeom>
          <a:noFill/>
          <a:ln>
            <a:noFill/>
          </a:ln>
        </p:spPr>
      </p:pic>
      <p:pic>
        <p:nvPicPr>
          <p:cNvPr descr="Calendar&#10;&#10;Description automatically generated" id="320" name="Google Shape;320;p45"/>
          <p:cNvPicPr preferRelativeResize="0"/>
          <p:nvPr/>
        </p:nvPicPr>
        <p:blipFill rotWithShape="1">
          <a:blip r:embed="rId5">
            <a:alphaModFix/>
          </a:blip>
          <a:srcRect b="0" l="0" r="0" t="0"/>
          <a:stretch/>
        </p:blipFill>
        <p:spPr>
          <a:xfrm>
            <a:off x="4591878" y="1291649"/>
            <a:ext cx="3051313" cy="1541784"/>
          </a:xfrm>
          <a:prstGeom prst="rect">
            <a:avLst/>
          </a:prstGeom>
          <a:noFill/>
          <a:ln>
            <a:noFill/>
          </a:ln>
        </p:spPr>
      </p:pic>
      <p:sp>
        <p:nvSpPr>
          <p:cNvPr id="321" name="Google Shape;321;p45"/>
          <p:cNvSpPr txBox="1"/>
          <p:nvPr/>
        </p:nvSpPr>
        <p:spPr>
          <a:xfrm>
            <a:off x="455250" y="4811325"/>
            <a:ext cx="7138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http://bioconductor.org/books/3.14/OSCA.multisample/differential-abundance.html#overview</a:t>
            </a:r>
            <a:endParaRPr sz="1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628650" y="273851"/>
            <a:ext cx="8107500" cy="10767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Multi-sample Differential expression: pseudo-bulk for the win </a:t>
            </a:r>
            <a:endParaRPr/>
          </a:p>
        </p:txBody>
      </p:sp>
      <p:pic>
        <p:nvPicPr>
          <p:cNvPr descr="Graphical user interface, text, application&#10;&#10;Description automatically generated" id="328" name="Google Shape;328;p46"/>
          <p:cNvPicPr preferRelativeResize="0"/>
          <p:nvPr>
            <p:ph idx="1" type="body"/>
          </p:nvPr>
        </p:nvPicPr>
        <p:blipFill rotWithShape="1">
          <a:blip r:embed="rId3">
            <a:alphaModFix/>
          </a:blip>
          <a:srcRect b="0" l="0" r="0" t="0"/>
          <a:stretch/>
        </p:blipFill>
        <p:spPr>
          <a:xfrm>
            <a:off x="0" y="1925810"/>
            <a:ext cx="4962087" cy="2417590"/>
          </a:xfrm>
          <a:prstGeom prst="rect">
            <a:avLst/>
          </a:prstGeom>
          <a:noFill/>
          <a:ln>
            <a:noFill/>
          </a:ln>
        </p:spPr>
      </p:pic>
      <p:pic>
        <p:nvPicPr>
          <p:cNvPr descr="Pseudobulk-level MDS plot v2. Default plotting aesthetics were modified to change shaping of groups, coloring of clusters, as well as point size and transparency." id="329" name="Google Shape;329;p46"/>
          <p:cNvPicPr preferRelativeResize="0"/>
          <p:nvPr/>
        </p:nvPicPr>
        <p:blipFill rotWithShape="1">
          <a:blip r:embed="rId4">
            <a:alphaModFix/>
          </a:blip>
          <a:srcRect b="0" l="0" r="0" t="0"/>
          <a:stretch/>
        </p:blipFill>
        <p:spPr>
          <a:xfrm>
            <a:off x="4922907" y="1803676"/>
            <a:ext cx="4101496" cy="28031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Muscat::pbDS() or Scran::pseudoBulkDEG</a:t>
            </a:r>
            <a:endParaRPr/>
          </a:p>
        </p:txBody>
      </p:sp>
      <p:pic>
        <p:nvPicPr>
          <p:cNvPr descr="Violin plots. Show are the top 6 hits (lowest adj. p-value) for the B cells cluster. Each violin is a sample; points are colored by group ID." id="336" name="Google Shape;336;p47"/>
          <p:cNvPicPr preferRelativeResize="0"/>
          <p:nvPr>
            <p:ph idx="1" type="body"/>
          </p:nvPr>
        </p:nvPicPr>
        <p:blipFill rotWithShape="1">
          <a:blip r:embed="rId3">
            <a:alphaModFix/>
          </a:blip>
          <a:srcRect b="0" l="0" r="0" t="0"/>
          <a:stretch/>
        </p:blipFill>
        <p:spPr>
          <a:xfrm>
            <a:off x="1266537" y="1369219"/>
            <a:ext cx="6610925" cy="3263504"/>
          </a:xfrm>
          <a:prstGeom prst="rect">
            <a:avLst/>
          </a:prstGeom>
          <a:noFill/>
          <a:ln>
            <a:noFill/>
          </a:ln>
        </p:spPr>
      </p:pic>
      <p:sp>
        <p:nvSpPr>
          <p:cNvPr id="337" name="Google Shape;337;p47"/>
          <p:cNvSpPr txBox="1"/>
          <p:nvPr/>
        </p:nvSpPr>
        <p:spPr>
          <a:xfrm>
            <a:off x="228600" y="4790650"/>
            <a:ext cx="45645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https://www.nature.com/articles/s41467-020-19894-4</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Other resources</a:t>
            </a:r>
            <a:endParaRPr/>
          </a:p>
        </p:txBody>
      </p:sp>
      <p:pic>
        <p:nvPicPr>
          <p:cNvPr descr="Graphical user interface, text, application&#10;&#10;Description automatically generated" id="344" name="Google Shape;344;p48"/>
          <p:cNvPicPr preferRelativeResize="0"/>
          <p:nvPr>
            <p:ph idx="1" type="body"/>
          </p:nvPr>
        </p:nvPicPr>
        <p:blipFill rotWithShape="1">
          <a:blip r:embed="rId3">
            <a:alphaModFix/>
          </a:blip>
          <a:srcRect b="0" l="0" r="0" t="0"/>
          <a:stretch/>
        </p:blipFill>
        <p:spPr>
          <a:xfrm>
            <a:off x="820473" y="1379159"/>
            <a:ext cx="4382167" cy="3263503"/>
          </a:xfrm>
          <a:prstGeom prst="rect">
            <a:avLst/>
          </a:prstGeom>
          <a:noFill/>
          <a:ln>
            <a:noFill/>
          </a:ln>
        </p:spPr>
      </p:pic>
      <p:sp>
        <p:nvSpPr>
          <p:cNvPr id="345" name="Google Shape;345;p48"/>
          <p:cNvSpPr txBox="1"/>
          <p:nvPr/>
        </p:nvSpPr>
        <p:spPr>
          <a:xfrm>
            <a:off x="820475" y="4753775"/>
            <a:ext cx="38364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https://bioconductor.org/books/release/OSCA/</a:t>
            </a:r>
            <a:endParaRPr sz="1100"/>
          </a:p>
        </p:txBody>
      </p:sp>
      <p:sp>
        <p:nvSpPr>
          <p:cNvPr id="346" name="Google Shape;346;p48"/>
          <p:cNvSpPr txBox="1"/>
          <p:nvPr/>
        </p:nvSpPr>
        <p:spPr>
          <a:xfrm>
            <a:off x="4707882" y="3237162"/>
            <a:ext cx="4436118" cy="110799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4"/>
              </a:rPr>
              <a:t>https://github.com/seandavi/awesome-single-cell</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5"/>
              </a:rPr>
              <a:t>https://github.com/mdozmorov/scRNA-seq_notes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6"/>
              </a:rPr>
              <a:t>https://github.com/crazyhottommy/scRNAseq-analysis-notes</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48"/>
          <p:cNvSpPr txBox="1"/>
          <p:nvPr/>
        </p:nvSpPr>
        <p:spPr>
          <a:xfrm>
            <a:off x="4707882" y="4329778"/>
            <a:ext cx="4046877"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hlink"/>
                </a:solidFill>
                <a:latin typeface="Calibri"/>
                <a:ea typeface="Calibri"/>
                <a:cs typeface="Calibri"/>
                <a:sym typeface="Calibri"/>
                <a:hlinkClick r:id="rId7"/>
              </a:rPr>
              <a:t>https://liulab-dfci.github.io/bioinfo-combio/scatac.html</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Graphical user interface, text, application, email&#10;&#10;Description automatically generated" id="348" name="Google Shape;348;p48"/>
          <p:cNvPicPr preferRelativeResize="0"/>
          <p:nvPr/>
        </p:nvPicPr>
        <p:blipFill rotWithShape="1">
          <a:blip r:embed="rId8">
            <a:alphaModFix/>
          </a:blip>
          <a:srcRect b="0" l="0" r="0" t="0"/>
          <a:stretch/>
        </p:blipFill>
        <p:spPr>
          <a:xfrm>
            <a:off x="4707882" y="1205935"/>
            <a:ext cx="3597185" cy="19756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idx="1" type="body"/>
          </p:nvPr>
        </p:nvSpPr>
        <p:spPr>
          <a:xfrm>
            <a:off x="311700" y="1131750"/>
            <a:ext cx="8520600" cy="34164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n"/>
              <a:t>Click subscribe if you liked this content! Thank you.</a:t>
            </a:r>
            <a:endParaRPr/>
          </a:p>
          <a:p>
            <a:pPr indent="0" lvl="0" marL="0" rtl="0" algn="ctr">
              <a:spcBef>
                <a:spcPts val="800"/>
              </a:spcBef>
              <a:spcAft>
                <a:spcPts val="0"/>
              </a:spcAft>
              <a:buNone/>
            </a:pPr>
            <a:r>
              <a:rPr lang="en"/>
              <a:t>Happy Learning!</a:t>
            </a:r>
            <a:endParaRPr/>
          </a:p>
          <a:p>
            <a:pPr indent="0" lvl="0" marL="0" rtl="0" algn="ctr">
              <a:spcBef>
                <a:spcPts val="800"/>
              </a:spcBef>
              <a:spcAft>
                <a:spcPts val="0"/>
              </a:spcAft>
              <a:buNone/>
            </a:pPr>
            <a:r>
              <a:t/>
            </a:r>
            <a:endParaRPr/>
          </a:p>
          <a:p>
            <a:pPr indent="0" lvl="0" marL="0" rtl="0" algn="ctr">
              <a:spcBef>
                <a:spcPts val="800"/>
              </a:spcBef>
              <a:spcAft>
                <a:spcPts val="0"/>
              </a:spcAft>
              <a:buNone/>
            </a:pPr>
            <a:r>
              <a:rPr lang="en"/>
              <a:t>Tommy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10x single-cell gene expression solution</a:t>
            </a:r>
            <a:endParaRPr/>
          </a:p>
        </p:txBody>
      </p:sp>
      <p:pic>
        <p:nvPicPr>
          <p:cNvPr descr="MU DNA Core Facility" id="148" name="Google Shape;148;p28"/>
          <p:cNvPicPr preferRelativeResize="0"/>
          <p:nvPr>
            <p:ph idx="1" type="body"/>
          </p:nvPr>
        </p:nvPicPr>
        <p:blipFill rotWithShape="1">
          <a:blip r:embed="rId3">
            <a:alphaModFix/>
          </a:blip>
          <a:srcRect b="0" l="0" r="0" t="0"/>
          <a:stretch/>
        </p:blipFill>
        <p:spPr>
          <a:xfrm>
            <a:off x="1936266" y="1144853"/>
            <a:ext cx="4943699" cy="2353114"/>
          </a:xfrm>
          <a:prstGeom prst="rect">
            <a:avLst/>
          </a:prstGeom>
          <a:noFill/>
          <a:ln>
            <a:noFill/>
          </a:ln>
        </p:spPr>
      </p:pic>
      <p:sp>
        <p:nvSpPr>
          <p:cNvPr id="149" name="Google Shape;149;p28"/>
          <p:cNvSpPr txBox="1"/>
          <p:nvPr/>
        </p:nvSpPr>
        <p:spPr>
          <a:xfrm>
            <a:off x="5804452" y="4671392"/>
            <a:ext cx="882068"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UMI count</a:t>
            </a:r>
            <a:endParaRPr sz="1100"/>
          </a:p>
        </p:txBody>
      </p:sp>
      <p:pic>
        <p:nvPicPr>
          <p:cNvPr id="150" name="Google Shape;150;p28"/>
          <p:cNvPicPr preferRelativeResize="0"/>
          <p:nvPr/>
        </p:nvPicPr>
        <p:blipFill rotWithShape="1">
          <a:blip r:embed="rId4">
            <a:alphaModFix/>
          </a:blip>
          <a:srcRect b="0" l="0" r="0" t="0"/>
          <a:stretch/>
        </p:blipFill>
        <p:spPr>
          <a:xfrm>
            <a:off x="1314132" y="3494889"/>
            <a:ext cx="6187966" cy="1179581"/>
          </a:xfrm>
          <a:prstGeom prst="rect">
            <a:avLst/>
          </a:prstGeom>
          <a:noFill/>
          <a:ln>
            <a:noFill/>
          </a:ln>
        </p:spPr>
      </p:pic>
      <p:sp>
        <p:nvSpPr>
          <p:cNvPr id="151" name="Google Shape;151;p28"/>
          <p:cNvSpPr txBox="1"/>
          <p:nvPr/>
        </p:nvSpPr>
        <p:spPr>
          <a:xfrm>
            <a:off x="7353522" y="3946180"/>
            <a:ext cx="1648240"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10x scRNAseq library </a:t>
            </a:r>
            <a:endParaRPr sz="1100"/>
          </a:p>
        </p:txBody>
      </p:sp>
      <p:sp>
        <p:nvSpPr>
          <p:cNvPr id="152" name="Google Shape;152;p28"/>
          <p:cNvSpPr txBox="1"/>
          <p:nvPr/>
        </p:nvSpPr>
        <p:spPr>
          <a:xfrm>
            <a:off x="85502" y="4268949"/>
            <a:ext cx="2533001" cy="692497"/>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16 bp cell barcode</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10bp  (V2) vs 12bp (V3) </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Unique Molecular identifier (UMI)</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Different scRNA-seq Techniques</a:t>
            </a:r>
            <a:endParaRPr/>
          </a:p>
        </p:txBody>
      </p:sp>
      <p:sp>
        <p:nvSpPr>
          <p:cNvPr id="159" name="Google Shape;159;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STAT115</a:t>
            </a:r>
            <a:endParaRPr/>
          </a:p>
        </p:txBody>
      </p:sp>
      <p:pic>
        <p:nvPicPr>
          <p:cNvPr id="160" name="Google Shape;160;p29"/>
          <p:cNvPicPr preferRelativeResize="0"/>
          <p:nvPr/>
        </p:nvPicPr>
        <p:blipFill rotWithShape="1">
          <a:blip r:embed="rId3">
            <a:alphaModFix/>
          </a:blip>
          <a:srcRect b="0" l="0" r="0" t="0"/>
          <a:stretch/>
        </p:blipFill>
        <p:spPr>
          <a:xfrm>
            <a:off x="710403" y="1331259"/>
            <a:ext cx="2086757" cy="2263378"/>
          </a:xfrm>
          <a:prstGeom prst="rect">
            <a:avLst/>
          </a:prstGeom>
          <a:noFill/>
          <a:ln>
            <a:noFill/>
          </a:ln>
        </p:spPr>
      </p:pic>
      <p:sp>
        <p:nvSpPr>
          <p:cNvPr id="161" name="Google Shape;161;p29"/>
          <p:cNvSpPr/>
          <p:nvPr/>
        </p:nvSpPr>
        <p:spPr>
          <a:xfrm>
            <a:off x="451283" y="4619963"/>
            <a:ext cx="2227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Chen et al, Genome Biol 2019</a:t>
            </a:r>
            <a:endParaRPr sz="1100"/>
          </a:p>
        </p:txBody>
      </p:sp>
      <p:pic>
        <p:nvPicPr>
          <p:cNvPr id="162" name="Google Shape;162;p29"/>
          <p:cNvPicPr preferRelativeResize="0"/>
          <p:nvPr/>
        </p:nvPicPr>
        <p:blipFill rotWithShape="1">
          <a:blip r:embed="rId4">
            <a:alphaModFix/>
          </a:blip>
          <a:srcRect b="0" l="0" r="0" t="0"/>
          <a:stretch/>
        </p:blipFill>
        <p:spPr>
          <a:xfrm>
            <a:off x="6100026" y="1243493"/>
            <a:ext cx="2413797" cy="2656515"/>
          </a:xfrm>
          <a:prstGeom prst="rect">
            <a:avLst/>
          </a:prstGeom>
          <a:noFill/>
          <a:ln>
            <a:noFill/>
          </a:ln>
        </p:spPr>
      </p:pic>
      <p:pic>
        <p:nvPicPr>
          <p:cNvPr id="163" name="Google Shape;163;p29"/>
          <p:cNvPicPr preferRelativeResize="0"/>
          <p:nvPr/>
        </p:nvPicPr>
        <p:blipFill rotWithShape="1">
          <a:blip r:embed="rId5">
            <a:alphaModFix/>
          </a:blip>
          <a:srcRect b="0" l="0" r="0" t="0"/>
          <a:stretch/>
        </p:blipFill>
        <p:spPr>
          <a:xfrm>
            <a:off x="3123080" y="1785096"/>
            <a:ext cx="3056053" cy="1573307"/>
          </a:xfrm>
          <a:prstGeom prst="rect">
            <a:avLst/>
          </a:prstGeom>
          <a:noFill/>
          <a:ln cap="flat" cmpd="sng" w="38100">
            <a:solidFill>
              <a:srgbClr val="FF0000"/>
            </a:solidFill>
            <a:prstDash val="solid"/>
            <a:round/>
            <a:headEnd len="sm" w="sm" type="none"/>
            <a:tailEnd len="sm" w="sm" type="none"/>
          </a:ln>
        </p:spPr>
      </p:pic>
      <p:sp>
        <p:nvSpPr>
          <p:cNvPr id="164" name="Google Shape;164;p29"/>
          <p:cNvSpPr txBox="1"/>
          <p:nvPr/>
        </p:nvSpPr>
        <p:spPr>
          <a:xfrm>
            <a:off x="4572001" y="4147750"/>
            <a:ext cx="44868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https://www.youtube.com/watch?v=WqaeZe7mKUc</a:t>
            </a:r>
            <a:endParaRPr sz="1100"/>
          </a:p>
        </p:txBody>
      </p:sp>
      <p:sp>
        <p:nvSpPr>
          <p:cNvPr id="165" name="Google Shape;165;p29"/>
          <p:cNvSpPr txBox="1"/>
          <p:nvPr/>
        </p:nvSpPr>
        <p:spPr>
          <a:xfrm>
            <a:off x="884582" y="3594637"/>
            <a:ext cx="1721481"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Takara Bio SMART-seq </a:t>
            </a:r>
            <a:endParaRPr sz="1100"/>
          </a:p>
        </p:txBody>
      </p:sp>
      <p:sp>
        <p:nvSpPr>
          <p:cNvPr id="166" name="Google Shape;166;p29"/>
          <p:cNvSpPr txBox="1"/>
          <p:nvPr/>
        </p:nvSpPr>
        <p:spPr>
          <a:xfrm>
            <a:off x="6367950" y="3900000"/>
            <a:ext cx="26907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SPLiT-seq (parse bioscience)</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p:nvPr/>
        </p:nvSpPr>
        <p:spPr>
          <a:xfrm>
            <a:off x="278026" y="278027"/>
            <a:ext cx="8591035" cy="4596713"/>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3" name="Google Shape;173;p30"/>
          <p:cNvPicPr preferRelativeResize="0"/>
          <p:nvPr/>
        </p:nvPicPr>
        <p:blipFill rotWithShape="1">
          <a:blip r:embed="rId3">
            <a:alphaModFix/>
          </a:blip>
          <a:srcRect b="0" l="0" r="0" t="0"/>
          <a:stretch/>
        </p:blipFill>
        <p:spPr>
          <a:xfrm>
            <a:off x="293989" y="1117501"/>
            <a:ext cx="7084799" cy="3492855"/>
          </a:xfrm>
          <a:prstGeom prst="rect">
            <a:avLst/>
          </a:prstGeom>
          <a:noFill/>
          <a:ln>
            <a:noFill/>
          </a:ln>
        </p:spPr>
      </p:pic>
      <p:sp>
        <p:nvSpPr>
          <p:cNvPr id="174" name="Google Shape;174;p30"/>
          <p:cNvSpPr txBox="1"/>
          <p:nvPr/>
        </p:nvSpPr>
        <p:spPr>
          <a:xfrm>
            <a:off x="7484615" y="880163"/>
            <a:ext cx="1392917" cy="362406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CITE-seq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Ab-seq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Cell hashing</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Multi-seq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scifi-seq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sci-RNA-seq3</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Perturb-seq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dcPerturb-seq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SMART-seq3</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SMART-seq4</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SMART-seq total</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SNARE-seq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SHARE-seq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DroNc-seq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Scito-seq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CEL-seq2</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SeqWell</a:t>
            </a:r>
            <a:endParaRPr sz="800">
              <a:solidFill>
                <a:srgbClr val="002060"/>
              </a:solidFill>
              <a:latin typeface="Trebuchet MS"/>
              <a:ea typeface="Trebuchet MS"/>
              <a:cs typeface="Trebuchet MS"/>
              <a:sym typeface="Trebuchet MS"/>
            </a:endParaRPr>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SeqWell s^3</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SCRUB-seq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mcSCRUB-seq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SureCell 3’ WTA (ddSEQ)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Quartz-seq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Quartz-seq2</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BD Rhapsody</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Microwell-seq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10x 5’ (TCR/BCR-seq)</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10x Feature barcoding.</a:t>
            </a:r>
            <a:endParaRPr sz="1100"/>
          </a:p>
          <a:p>
            <a:pPr indent="0" lvl="0" marL="0" marR="0" rtl="0" algn="l">
              <a:spcBef>
                <a:spcPts val="0"/>
              </a:spcBef>
              <a:spcAft>
                <a:spcPts val="0"/>
              </a:spcAft>
              <a:buNone/>
            </a:pPr>
            <a:r>
              <a:rPr lang="en" sz="800">
                <a:solidFill>
                  <a:srgbClr val="002060"/>
                </a:solidFill>
                <a:latin typeface="Trebuchet MS"/>
                <a:ea typeface="Trebuchet MS"/>
                <a:cs typeface="Trebuchet MS"/>
                <a:sym typeface="Trebuchet MS"/>
              </a:rPr>
              <a:t>……+++</a:t>
            </a:r>
            <a:endParaRPr sz="1100"/>
          </a:p>
        </p:txBody>
      </p:sp>
      <p:sp>
        <p:nvSpPr>
          <p:cNvPr id="175" name="Google Shape;175;p30"/>
          <p:cNvSpPr txBox="1"/>
          <p:nvPr/>
        </p:nvSpPr>
        <p:spPr>
          <a:xfrm>
            <a:off x="6593620" y="4638674"/>
            <a:ext cx="2218396" cy="2077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002060"/>
                </a:solidFill>
                <a:latin typeface="Arial"/>
                <a:ea typeface="Arial"/>
                <a:cs typeface="Arial"/>
                <a:sym typeface="Arial"/>
              </a:rPr>
              <a:t>Svennson </a:t>
            </a:r>
            <a:r>
              <a:rPr i="1" lang="en" sz="900">
                <a:solidFill>
                  <a:srgbClr val="002060"/>
                </a:solidFill>
                <a:latin typeface="Arial"/>
                <a:ea typeface="Arial"/>
                <a:cs typeface="Arial"/>
                <a:sym typeface="Arial"/>
              </a:rPr>
              <a:t>et al.</a:t>
            </a:r>
            <a:r>
              <a:rPr lang="en" sz="900">
                <a:solidFill>
                  <a:srgbClr val="002060"/>
                </a:solidFill>
                <a:latin typeface="Arial"/>
                <a:ea typeface="Arial"/>
                <a:cs typeface="Arial"/>
                <a:sym typeface="Arial"/>
              </a:rPr>
              <a:t>, </a:t>
            </a:r>
            <a:r>
              <a:rPr i="1" lang="en" sz="900">
                <a:solidFill>
                  <a:srgbClr val="002060"/>
                </a:solidFill>
                <a:latin typeface="Arial"/>
                <a:ea typeface="Arial"/>
                <a:cs typeface="Arial"/>
                <a:sym typeface="Arial"/>
              </a:rPr>
              <a:t>Nature Protocols (</a:t>
            </a:r>
            <a:r>
              <a:rPr lang="en" sz="900">
                <a:solidFill>
                  <a:srgbClr val="002060"/>
                </a:solidFill>
                <a:latin typeface="Arial"/>
                <a:ea typeface="Arial"/>
                <a:cs typeface="Arial"/>
                <a:sym typeface="Arial"/>
              </a:rPr>
              <a:t>2018)</a:t>
            </a:r>
            <a:endParaRPr sz="1100"/>
          </a:p>
        </p:txBody>
      </p:sp>
      <p:sp>
        <p:nvSpPr>
          <p:cNvPr id="176" name="Google Shape;176;p30"/>
          <p:cNvSpPr/>
          <p:nvPr/>
        </p:nvSpPr>
        <p:spPr>
          <a:xfrm>
            <a:off x="402248" y="1089183"/>
            <a:ext cx="152400" cy="2615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7" name="Google Shape;177;p30"/>
          <p:cNvSpPr/>
          <p:nvPr/>
        </p:nvSpPr>
        <p:spPr>
          <a:xfrm>
            <a:off x="428625" y="2440993"/>
            <a:ext cx="152400" cy="2615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8" name="Google Shape;178;p30"/>
          <p:cNvSpPr/>
          <p:nvPr/>
        </p:nvSpPr>
        <p:spPr>
          <a:xfrm>
            <a:off x="304540" y="288764"/>
            <a:ext cx="7817285" cy="43858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400">
                <a:solidFill>
                  <a:srgbClr val="002060"/>
                </a:solidFill>
                <a:latin typeface="Trebuchet MS"/>
                <a:ea typeface="Trebuchet MS"/>
                <a:cs typeface="Trebuchet MS"/>
                <a:sym typeface="Trebuchet MS"/>
              </a:rPr>
              <a:t>Exponential increase in throughput and new smart tech</a:t>
            </a:r>
            <a:endParaRPr sz="1100"/>
          </a:p>
        </p:txBody>
      </p:sp>
      <p:sp>
        <p:nvSpPr>
          <p:cNvPr id="179" name="Google Shape;179;p30"/>
          <p:cNvSpPr txBox="1"/>
          <p:nvPr/>
        </p:nvSpPr>
        <p:spPr>
          <a:xfrm>
            <a:off x="402262" y="4604051"/>
            <a:ext cx="14886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Luciano Martelotto</a:t>
            </a:r>
            <a:endParaRPr sz="1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0" y="0"/>
            <a:ext cx="91440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200"/>
              <a:buFont typeface="Calibri"/>
              <a:buNone/>
            </a:pPr>
            <a:r>
              <a:rPr lang="en" sz="3200"/>
              <a:t>Let's </a:t>
            </a:r>
            <a:r>
              <a:rPr lang="en" sz="3200" strike="sngStrike"/>
              <a:t>walk</a:t>
            </a:r>
            <a:r>
              <a:rPr lang="en" sz="3200"/>
              <a:t> sprint through a typical</a:t>
            </a:r>
            <a:r>
              <a:rPr baseline="30000" lang="en" sz="3200"/>
              <a:t>*</a:t>
            </a:r>
            <a:r>
              <a:rPr lang="en" sz="3200"/>
              <a:t> scRNA-seq analysis</a:t>
            </a:r>
            <a:endParaRPr sz="3200"/>
          </a:p>
        </p:txBody>
      </p:sp>
      <p:sp>
        <p:nvSpPr>
          <p:cNvPr id="185" name="Google Shape;185;p31"/>
          <p:cNvSpPr txBox="1"/>
          <p:nvPr>
            <p:ph type="title"/>
          </p:nvPr>
        </p:nvSpPr>
        <p:spPr>
          <a:xfrm>
            <a:off x="0" y="4751450"/>
            <a:ext cx="9144000" cy="3918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800"/>
              </a:spcBef>
              <a:spcAft>
                <a:spcPts val="0"/>
              </a:spcAft>
              <a:buClr>
                <a:schemeClr val="hlink"/>
              </a:buClr>
              <a:buSzPts val="1400"/>
              <a:buFont typeface="Calibri"/>
              <a:buNone/>
            </a:pPr>
            <a:r>
              <a:rPr lang="en" sz="1400" u="sng">
                <a:solidFill>
                  <a:schemeClr val="hlink"/>
                </a:solidFill>
                <a:hlinkClick r:id="rId3"/>
              </a:rPr>
              <a:t>Luecken, M. D. &amp; Theis, F. J. Current best practices in single‐cell RNA‐seq analysis: a tutorial. </a:t>
            </a:r>
            <a:r>
              <a:rPr i="1" lang="en" sz="1400" u="sng">
                <a:solidFill>
                  <a:schemeClr val="hlink"/>
                </a:solidFill>
                <a:hlinkClick r:id="rId4"/>
              </a:rPr>
              <a:t>Mol. Syst. Biol.</a:t>
            </a:r>
            <a:r>
              <a:rPr lang="en" sz="1400" u="sng">
                <a:solidFill>
                  <a:schemeClr val="hlink"/>
                </a:solidFill>
                <a:hlinkClick r:id="rId5"/>
              </a:rPr>
              <a:t> </a:t>
            </a:r>
            <a:r>
              <a:rPr b="1" lang="en" sz="1400" u="sng">
                <a:solidFill>
                  <a:schemeClr val="hlink"/>
                </a:solidFill>
                <a:hlinkClick r:id="rId6"/>
              </a:rPr>
              <a:t>15</a:t>
            </a:r>
            <a:r>
              <a:rPr lang="en" sz="1400" u="sng">
                <a:solidFill>
                  <a:schemeClr val="hlink"/>
                </a:solidFill>
                <a:hlinkClick r:id="rId7"/>
              </a:rPr>
              <a:t>, (2019). </a:t>
            </a:r>
            <a:endParaRPr sz="1400">
              <a:solidFill>
                <a:srgbClr val="888888"/>
              </a:solidFill>
            </a:endParaRPr>
          </a:p>
          <a:p>
            <a:pPr indent="0" lvl="0" marL="0" rtl="0" algn="r">
              <a:lnSpc>
                <a:spcPct val="90000"/>
              </a:lnSpc>
              <a:spcBef>
                <a:spcPts val="0"/>
              </a:spcBef>
              <a:spcAft>
                <a:spcPts val="0"/>
              </a:spcAft>
              <a:buClr>
                <a:schemeClr val="dk1"/>
              </a:buClr>
              <a:buSzPts val="1400"/>
              <a:buFont typeface="Calibri"/>
              <a:buNone/>
            </a:pPr>
            <a:r>
              <a:t/>
            </a:r>
            <a:endParaRPr sz="1400">
              <a:solidFill>
                <a:srgbClr val="888888"/>
              </a:solidFill>
            </a:endParaRPr>
          </a:p>
        </p:txBody>
      </p:sp>
      <p:pic>
        <p:nvPicPr>
          <p:cNvPr id="186" name="Google Shape;186;p31"/>
          <p:cNvPicPr preferRelativeResize="0"/>
          <p:nvPr/>
        </p:nvPicPr>
        <p:blipFill rotWithShape="1">
          <a:blip r:embed="rId8">
            <a:alphaModFix/>
          </a:blip>
          <a:srcRect b="0" l="0" r="0" t="0"/>
          <a:stretch/>
        </p:blipFill>
        <p:spPr>
          <a:xfrm>
            <a:off x="2171222" y="754000"/>
            <a:ext cx="4801552" cy="3919800"/>
          </a:xfrm>
          <a:prstGeom prst="rect">
            <a:avLst/>
          </a:prstGeom>
          <a:noFill/>
          <a:ln>
            <a:noFill/>
          </a:ln>
        </p:spPr>
      </p:pic>
      <p:sp>
        <p:nvSpPr>
          <p:cNvPr id="187" name="Google Shape;187;p31"/>
          <p:cNvSpPr txBox="1"/>
          <p:nvPr/>
        </p:nvSpPr>
        <p:spPr>
          <a:xfrm>
            <a:off x="0" y="4356847"/>
            <a:ext cx="1661705" cy="4847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Credit to </a:t>
            </a:r>
            <a:r>
              <a:rPr lang="en" sz="1400">
                <a:solidFill>
                  <a:srgbClr val="595959"/>
                </a:solidFill>
                <a:latin typeface="Calibri"/>
                <a:ea typeface="Calibri"/>
                <a:cs typeface="Calibri"/>
                <a:sym typeface="Calibri"/>
              </a:rPr>
              <a:t>Peter Hickey</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31"/>
          <p:cNvSpPr txBox="1"/>
          <p:nvPr/>
        </p:nvSpPr>
        <p:spPr>
          <a:xfrm>
            <a:off x="6972774" y="994200"/>
            <a:ext cx="1826315" cy="484748"/>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Lib size etc. SCTransform in Seurat</a:t>
            </a:r>
            <a:endParaRPr sz="1100"/>
          </a:p>
        </p:txBody>
      </p:sp>
      <p:cxnSp>
        <p:nvCxnSpPr>
          <p:cNvPr id="189" name="Google Shape;189;p31"/>
          <p:cNvCxnSpPr/>
          <p:nvPr/>
        </p:nvCxnSpPr>
        <p:spPr>
          <a:xfrm flipH="1">
            <a:off x="4696239" y="1236574"/>
            <a:ext cx="2276535" cy="599462"/>
          </a:xfrm>
          <a:prstGeom prst="straightConnector1">
            <a:avLst/>
          </a:prstGeom>
          <a:noFill/>
          <a:ln cap="flat" cmpd="sng" w="9525">
            <a:solidFill>
              <a:schemeClr val="accent1"/>
            </a:solidFill>
            <a:prstDash val="solid"/>
            <a:miter lim="800000"/>
            <a:headEnd len="sm" w="sm" type="none"/>
            <a:tailEnd len="med" w="med" type="triangle"/>
          </a:ln>
        </p:spPr>
      </p:cxnSp>
      <p:sp>
        <p:nvSpPr>
          <p:cNvPr id="190" name="Google Shape;190;p31"/>
          <p:cNvSpPr txBox="1"/>
          <p:nvPr/>
        </p:nvSpPr>
        <p:spPr>
          <a:xfrm>
            <a:off x="7300194" y="1834078"/>
            <a:ext cx="1691185" cy="900247"/>
          </a:xfrm>
          <a:prstGeom prst="rect">
            <a:avLst/>
          </a:prstGeom>
          <a:noFill/>
          <a:ln cap="flat" cmpd="sng" w="9525">
            <a:solidFill>
              <a:schemeClr val="dk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Dimension Reduction:</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PCA</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TSNE</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UMAP</a:t>
            </a:r>
            <a:endParaRPr sz="1100"/>
          </a:p>
        </p:txBody>
      </p:sp>
      <p:cxnSp>
        <p:nvCxnSpPr>
          <p:cNvPr id="191" name="Google Shape;191;p31"/>
          <p:cNvCxnSpPr/>
          <p:nvPr/>
        </p:nvCxnSpPr>
        <p:spPr>
          <a:xfrm rot="10800000">
            <a:off x="6135130" y="1556599"/>
            <a:ext cx="1077664" cy="76045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Read Alignment and gene quantification </a:t>
            </a:r>
            <a:endParaRPr/>
          </a:p>
        </p:txBody>
      </p:sp>
      <p:sp>
        <p:nvSpPr>
          <p:cNvPr id="198" name="Google Shape;198;p3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lnSpcReduction="10000"/>
          </a:bodyPr>
          <a:lstStyle/>
          <a:p>
            <a:pPr indent="-171450" lvl="0" marL="177800" rtl="0" algn="l">
              <a:lnSpc>
                <a:spcPct val="90000"/>
              </a:lnSpc>
              <a:spcBef>
                <a:spcPts val="0"/>
              </a:spcBef>
              <a:spcAft>
                <a:spcPts val="0"/>
              </a:spcAft>
              <a:buClr>
                <a:schemeClr val="dk1"/>
              </a:buClr>
              <a:buSzPts val="2100"/>
              <a:buChar char="•"/>
            </a:pPr>
            <a:r>
              <a:rPr lang="en"/>
              <a:t>Cell Ranger (10X Genomics) solution: cellranger count</a:t>
            </a:r>
            <a:endParaRPr/>
          </a:p>
          <a:p>
            <a:pPr indent="-63500" lvl="1" marL="520700" rtl="0" algn="l">
              <a:lnSpc>
                <a:spcPct val="90000"/>
              </a:lnSpc>
              <a:spcBef>
                <a:spcPts val="400"/>
              </a:spcBef>
              <a:spcAft>
                <a:spcPts val="0"/>
              </a:spcAft>
              <a:buClr>
                <a:schemeClr val="dk1"/>
              </a:buClr>
              <a:buSzPts val="1800"/>
              <a:buNone/>
            </a:pPr>
            <a:r>
              <a:t/>
            </a:r>
            <a:endParaRPr/>
          </a:p>
          <a:p>
            <a:pPr indent="-171450" lvl="0" marL="177800" rtl="0" algn="l">
              <a:lnSpc>
                <a:spcPct val="90000"/>
              </a:lnSpc>
              <a:spcBef>
                <a:spcPts val="800"/>
              </a:spcBef>
              <a:spcAft>
                <a:spcPts val="0"/>
              </a:spcAft>
              <a:buClr>
                <a:schemeClr val="dk1"/>
              </a:buClr>
              <a:buSzPts val="2100"/>
              <a:buChar char="•"/>
            </a:pPr>
            <a:r>
              <a:rPr lang="en"/>
              <a:t>RNA-seq: STAR</a:t>
            </a:r>
            <a:endParaRPr/>
          </a:p>
          <a:p>
            <a:pPr indent="-177800" lvl="1" marL="520700" rtl="0" algn="l">
              <a:lnSpc>
                <a:spcPct val="90000"/>
              </a:lnSpc>
              <a:spcBef>
                <a:spcPts val="400"/>
              </a:spcBef>
              <a:spcAft>
                <a:spcPts val="0"/>
              </a:spcAft>
              <a:buClr>
                <a:schemeClr val="dk1"/>
              </a:buClr>
              <a:buSzPts val="1800"/>
              <a:buChar char="•"/>
            </a:pPr>
            <a:r>
              <a:rPr lang="en"/>
              <a:t>STARsolo (Blibaum et al, F1000 2019): 10X faster than CellRanger</a:t>
            </a:r>
            <a:endParaRPr/>
          </a:p>
          <a:p>
            <a:pPr indent="0" lvl="1" marL="342900" rtl="0" algn="l">
              <a:lnSpc>
                <a:spcPct val="90000"/>
              </a:lnSpc>
              <a:spcBef>
                <a:spcPts val="400"/>
              </a:spcBef>
              <a:spcAft>
                <a:spcPts val="0"/>
              </a:spcAft>
              <a:buClr>
                <a:schemeClr val="dk1"/>
              </a:buClr>
              <a:buSzPts val="1800"/>
              <a:buNone/>
            </a:pPr>
            <a:r>
              <a:t/>
            </a:r>
            <a:endParaRPr/>
          </a:p>
          <a:p>
            <a:pPr indent="-171450" lvl="0" marL="177800" rtl="0" algn="l">
              <a:lnSpc>
                <a:spcPct val="90000"/>
              </a:lnSpc>
              <a:spcBef>
                <a:spcPts val="800"/>
              </a:spcBef>
              <a:spcAft>
                <a:spcPts val="0"/>
              </a:spcAft>
              <a:buClr>
                <a:schemeClr val="dk1"/>
              </a:buClr>
              <a:buSzPts val="2100"/>
              <a:buChar char="•"/>
            </a:pPr>
            <a:r>
              <a:rPr lang="en"/>
              <a:t> Alignment free:</a:t>
            </a:r>
            <a:endParaRPr/>
          </a:p>
          <a:p>
            <a:pPr indent="-177800" lvl="1" marL="520700" rtl="0" algn="l">
              <a:lnSpc>
                <a:spcPct val="90000"/>
              </a:lnSpc>
              <a:spcBef>
                <a:spcPts val="400"/>
              </a:spcBef>
              <a:spcAft>
                <a:spcPts val="0"/>
              </a:spcAft>
              <a:buClr>
                <a:schemeClr val="dk1"/>
              </a:buClr>
              <a:buSzPts val="1800"/>
              <a:buChar char="•"/>
            </a:pPr>
            <a:r>
              <a:rPr lang="en"/>
              <a:t>Salmon Alevin </a:t>
            </a:r>
            <a:endParaRPr/>
          </a:p>
          <a:p>
            <a:pPr indent="-177800" lvl="1" marL="520700" rtl="0" algn="l">
              <a:lnSpc>
                <a:spcPct val="90000"/>
              </a:lnSpc>
              <a:spcBef>
                <a:spcPts val="400"/>
              </a:spcBef>
              <a:spcAft>
                <a:spcPts val="0"/>
              </a:spcAft>
              <a:buClr>
                <a:schemeClr val="dk1"/>
              </a:buClr>
              <a:buSzPts val="1800"/>
              <a:buChar char="•"/>
            </a:pPr>
            <a:r>
              <a:rPr lang="en"/>
              <a:t>Kallisto bustool </a:t>
            </a:r>
            <a:endParaRPr/>
          </a:p>
          <a:p>
            <a:pPr indent="0" lvl="1" marL="342900" rtl="0" algn="l">
              <a:lnSpc>
                <a:spcPct val="90000"/>
              </a:lnSpc>
              <a:spcBef>
                <a:spcPts val="400"/>
              </a:spcBef>
              <a:spcAft>
                <a:spcPts val="0"/>
              </a:spcAft>
              <a:buClr>
                <a:schemeClr val="dk1"/>
              </a:buClr>
              <a:buSzPts val="1800"/>
              <a:buNone/>
            </a:pPr>
            <a:r>
              <a:t/>
            </a:r>
            <a:endParaRPr/>
          </a:p>
          <a:p>
            <a:pPr indent="-171450" lvl="0" marL="177800" rtl="0" algn="l">
              <a:lnSpc>
                <a:spcPct val="90000"/>
              </a:lnSpc>
              <a:spcBef>
                <a:spcPts val="800"/>
              </a:spcBef>
              <a:spcAft>
                <a:spcPts val="0"/>
              </a:spcAft>
              <a:buClr>
                <a:schemeClr val="dk1"/>
              </a:buClr>
              <a:buSzPts val="2100"/>
              <a:buChar char="•"/>
            </a:pPr>
            <a:r>
              <a:rPr lang="en"/>
              <a:t>Resolve cell barcode and correct barcode sequencing errors</a:t>
            </a:r>
            <a:endParaRPr/>
          </a:p>
          <a:p>
            <a:pPr indent="0" lvl="0" marL="0" rtl="0" algn="l">
              <a:lnSpc>
                <a:spcPct val="90000"/>
              </a:lnSpc>
              <a:spcBef>
                <a:spcPts val="800"/>
              </a:spcBef>
              <a:spcAft>
                <a:spcPts val="0"/>
              </a:spcAft>
              <a:buClr>
                <a:schemeClr val="dk1"/>
              </a:buClr>
              <a:buSzPts val="2100"/>
              <a:buNone/>
            </a:pPr>
            <a:r>
              <a:t/>
            </a:r>
            <a:endParaRPr/>
          </a:p>
        </p:txBody>
      </p:sp>
      <p:sp>
        <p:nvSpPr>
          <p:cNvPr id="199" name="Google Shape;199;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STAT115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Sparse matrix </a:t>
            </a:r>
            <a:endParaRPr/>
          </a:p>
        </p:txBody>
      </p:sp>
      <p:pic>
        <p:nvPicPr>
          <p:cNvPr id="206" name="Google Shape;206;p33"/>
          <p:cNvPicPr preferRelativeResize="0"/>
          <p:nvPr>
            <p:ph idx="1" type="body"/>
          </p:nvPr>
        </p:nvPicPr>
        <p:blipFill rotWithShape="1">
          <a:blip r:embed="rId3">
            <a:alphaModFix/>
          </a:blip>
          <a:srcRect b="0" l="0" r="0" t="0"/>
          <a:stretch/>
        </p:blipFill>
        <p:spPr>
          <a:xfrm>
            <a:off x="1057895" y="1268016"/>
            <a:ext cx="4543425" cy="3171825"/>
          </a:xfrm>
          <a:prstGeom prst="rect">
            <a:avLst/>
          </a:prstGeom>
          <a:noFill/>
          <a:ln>
            <a:noFill/>
          </a:ln>
        </p:spPr>
      </p:pic>
      <p:sp>
        <p:nvSpPr>
          <p:cNvPr id="207" name="Google Shape;207;p33"/>
          <p:cNvSpPr txBox="1"/>
          <p:nvPr/>
        </p:nvSpPr>
        <p:spPr>
          <a:xfrm>
            <a:off x="336551" y="4657475"/>
            <a:ext cx="4626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https://www.nature.com/articles/s41596-018-0073-y</a:t>
            </a:r>
            <a:endParaRPr sz="1100"/>
          </a:p>
        </p:txBody>
      </p:sp>
      <p:sp>
        <p:nvSpPr>
          <p:cNvPr id="208" name="Google Shape;208;p33"/>
          <p:cNvSpPr txBox="1"/>
          <p:nvPr/>
        </p:nvSpPr>
        <p:spPr>
          <a:xfrm>
            <a:off x="6132443" y="2576930"/>
            <a:ext cx="2209403"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Sparse: many 0s in the matrix</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3300"/>
              <a:buFont typeface="Calibri"/>
              <a:buNone/>
            </a:pPr>
            <a:r>
              <a:rPr lang="en"/>
              <a:t>Quality control/doublet removal </a:t>
            </a:r>
            <a:endParaRPr/>
          </a:p>
        </p:txBody>
      </p:sp>
      <p:pic>
        <p:nvPicPr>
          <p:cNvPr id="215" name="Google Shape;215;p34"/>
          <p:cNvPicPr preferRelativeResize="0"/>
          <p:nvPr>
            <p:ph idx="1" type="body"/>
          </p:nvPr>
        </p:nvPicPr>
        <p:blipFill rotWithShape="1">
          <a:blip r:embed="rId3">
            <a:alphaModFix/>
          </a:blip>
          <a:srcRect b="0" l="0" r="0" t="0"/>
          <a:stretch/>
        </p:blipFill>
        <p:spPr>
          <a:xfrm>
            <a:off x="1541604" y="1369219"/>
            <a:ext cx="6060792" cy="326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